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7" r:id="rId2"/>
    <p:sldId id="762" r:id="rId3"/>
    <p:sldId id="770" r:id="rId4"/>
    <p:sldId id="755" r:id="rId5"/>
    <p:sldId id="760" r:id="rId6"/>
    <p:sldId id="765" r:id="rId7"/>
    <p:sldId id="754" r:id="rId8"/>
    <p:sldId id="773" r:id="rId9"/>
    <p:sldId id="772" r:id="rId10"/>
    <p:sldId id="774" r:id="rId11"/>
    <p:sldId id="788" r:id="rId12"/>
    <p:sldId id="789" r:id="rId13"/>
    <p:sldId id="785" r:id="rId14"/>
    <p:sldId id="784" r:id="rId15"/>
    <p:sldId id="732" r:id="rId16"/>
    <p:sldId id="780" r:id="rId17"/>
    <p:sldId id="704" r:id="rId18"/>
    <p:sldId id="767" r:id="rId19"/>
    <p:sldId id="750" r:id="rId20"/>
    <p:sldId id="768" r:id="rId21"/>
    <p:sldId id="722" r:id="rId22"/>
    <p:sldId id="702" r:id="rId23"/>
    <p:sldId id="706" r:id="rId24"/>
    <p:sldId id="735" r:id="rId25"/>
    <p:sldId id="752" r:id="rId26"/>
    <p:sldId id="781" r:id="rId27"/>
    <p:sldId id="734" r:id="rId28"/>
    <p:sldId id="737" r:id="rId29"/>
    <p:sldId id="738" r:id="rId30"/>
    <p:sldId id="775" r:id="rId31"/>
    <p:sldId id="787" r:id="rId32"/>
    <p:sldId id="744" r:id="rId33"/>
    <p:sldId id="739" r:id="rId34"/>
    <p:sldId id="745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CC66"/>
    <a:srgbClr val="FFFFFF"/>
    <a:srgbClr val="FF9933"/>
    <a:srgbClr val="FF9900"/>
    <a:srgbClr val="CC9900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43" autoAdjust="0"/>
  </p:normalViewPr>
  <p:slideViewPr>
    <p:cSldViewPr>
      <p:cViewPr>
        <p:scale>
          <a:sx n="40" d="100"/>
          <a:sy n="40" d="100"/>
        </p:scale>
        <p:origin x="-127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75B64-E56C-4744-A3C9-10671CD86A1F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9AF7639-409C-487E-9383-EBCFC324A6A2}">
      <dgm:prSet phldrT="[Text]" custT="1"/>
      <dgm:spPr>
        <a:solidFill>
          <a:srgbClr val="FFCC66"/>
        </a:solidFill>
      </dgm:spPr>
      <dgm:t>
        <a:bodyPr/>
        <a:lstStyle/>
        <a:p>
          <a:r>
            <a:rPr lang="es-ES" sz="1200" b="1" dirty="0" err="1" smtClean="0">
              <a:solidFill>
                <a:schemeClr val="tx1"/>
              </a:solidFill>
            </a:rPr>
            <a:t>Farmland</a:t>
          </a:r>
          <a:endParaRPr lang="en-GB" sz="1200" b="1" dirty="0">
            <a:solidFill>
              <a:schemeClr val="tx1"/>
            </a:solidFill>
          </a:endParaRPr>
        </a:p>
      </dgm:t>
    </dgm:pt>
    <dgm:pt modelId="{D90A2AA1-8F9A-4E4A-B263-8B3E61E91545}" type="parTrans" cxnId="{F9B4A224-B885-412C-93FC-EBE8AF34834E}">
      <dgm:prSet/>
      <dgm:spPr/>
      <dgm:t>
        <a:bodyPr/>
        <a:lstStyle/>
        <a:p>
          <a:endParaRPr lang="en-GB"/>
        </a:p>
      </dgm:t>
    </dgm:pt>
    <dgm:pt modelId="{4EB0E2B8-4DE2-4F32-B3E7-3DEEED36B3F9}" type="sibTrans" cxnId="{F9B4A224-B885-412C-93FC-EBE8AF34834E}">
      <dgm:prSet/>
      <dgm:spPr/>
      <dgm:t>
        <a:bodyPr/>
        <a:lstStyle/>
        <a:p>
          <a:endParaRPr lang="en-GB"/>
        </a:p>
      </dgm:t>
    </dgm:pt>
    <dgm:pt modelId="{A85CC6B3-7044-494E-85B7-244C59D9EDDE}">
      <dgm:prSet phldrT="[Text]" custT="1"/>
      <dgm:spPr/>
      <dgm:t>
        <a:bodyPr/>
        <a:lstStyle/>
        <a:p>
          <a:r>
            <a:rPr lang="es-ES" sz="1000" b="1" dirty="0" smtClean="0"/>
            <a:t>Natura 2000</a:t>
          </a:r>
          <a:endParaRPr lang="en-GB" sz="1000" b="1" dirty="0"/>
        </a:p>
      </dgm:t>
    </dgm:pt>
    <dgm:pt modelId="{0BDFF37D-E4D5-447C-ABB1-B3778AEEC192}" type="parTrans" cxnId="{90C68350-722D-426A-8467-D6F9298BD1AB}">
      <dgm:prSet/>
      <dgm:spPr/>
      <dgm:t>
        <a:bodyPr/>
        <a:lstStyle/>
        <a:p>
          <a:endParaRPr lang="en-GB"/>
        </a:p>
      </dgm:t>
    </dgm:pt>
    <dgm:pt modelId="{AC4DA4FC-6C9E-46DD-9A50-106230375C9D}" type="sibTrans" cxnId="{90C68350-722D-426A-8467-D6F9298BD1AB}">
      <dgm:prSet/>
      <dgm:spPr/>
      <dgm:t>
        <a:bodyPr/>
        <a:lstStyle/>
        <a:p>
          <a:endParaRPr lang="en-GB"/>
        </a:p>
      </dgm:t>
    </dgm:pt>
    <dgm:pt modelId="{B2C6846F-6998-4C76-8A12-ABE536784ED8}">
      <dgm:prSet phldrT="[Text]" custT="1"/>
      <dgm:spPr/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Local </a:t>
          </a:r>
          <a:r>
            <a:rPr lang="es-ES" sz="1000" b="1" dirty="0" err="1" smtClean="0">
              <a:solidFill>
                <a:schemeClr val="tx1"/>
              </a:solidFill>
            </a:rPr>
            <a:t>wildlife</a:t>
          </a:r>
          <a:r>
            <a:rPr lang="es-ES" sz="1000" b="1" dirty="0" smtClean="0">
              <a:solidFill>
                <a:schemeClr val="tx1"/>
              </a:solidFill>
            </a:rPr>
            <a:t> </a:t>
          </a:r>
          <a:r>
            <a:rPr lang="es-ES" sz="1000" b="1" dirty="0" err="1" smtClean="0">
              <a:solidFill>
                <a:schemeClr val="tx1"/>
              </a:solidFill>
            </a:rPr>
            <a:t>sites</a:t>
          </a:r>
          <a:endParaRPr lang="en-GB" sz="1000" b="1" dirty="0">
            <a:solidFill>
              <a:schemeClr val="tx1"/>
            </a:solidFill>
          </a:endParaRPr>
        </a:p>
      </dgm:t>
    </dgm:pt>
    <dgm:pt modelId="{86A1246D-0851-40EB-96F5-426D8218D061}" type="sibTrans" cxnId="{31637F52-A6B3-4633-A72D-28814979D3D8}">
      <dgm:prSet/>
      <dgm:spPr/>
      <dgm:t>
        <a:bodyPr/>
        <a:lstStyle/>
        <a:p>
          <a:endParaRPr lang="en-GB"/>
        </a:p>
      </dgm:t>
    </dgm:pt>
    <dgm:pt modelId="{73425917-CC54-4204-8777-D391857213B9}" type="parTrans" cxnId="{31637F52-A6B3-4633-A72D-28814979D3D8}">
      <dgm:prSet/>
      <dgm:spPr/>
      <dgm:t>
        <a:bodyPr/>
        <a:lstStyle/>
        <a:p>
          <a:endParaRPr lang="en-GB"/>
        </a:p>
      </dgm:t>
    </dgm:pt>
    <dgm:pt modelId="{002EE20F-E7FB-4415-AACC-5232C7667C64}">
      <dgm:prSet phldrT="[Text]" custT="1"/>
      <dgm:spPr/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HNV </a:t>
          </a:r>
          <a:r>
            <a:rPr lang="es-ES" sz="1000" b="1" dirty="0" err="1" smtClean="0">
              <a:solidFill>
                <a:schemeClr val="tx1"/>
              </a:solidFill>
            </a:rPr>
            <a:t>farmland</a:t>
          </a:r>
          <a:endParaRPr lang="en-GB" sz="1000" b="1" dirty="0">
            <a:solidFill>
              <a:schemeClr val="tx1"/>
            </a:solidFill>
          </a:endParaRPr>
        </a:p>
      </dgm:t>
    </dgm:pt>
    <dgm:pt modelId="{D6CB7062-00ED-4494-A54A-57078F87FCBD}" type="sibTrans" cxnId="{E73CBD8E-2B02-42C1-A6DA-2EC444B898B7}">
      <dgm:prSet/>
      <dgm:spPr/>
      <dgm:t>
        <a:bodyPr/>
        <a:lstStyle/>
        <a:p>
          <a:endParaRPr lang="en-GB"/>
        </a:p>
      </dgm:t>
    </dgm:pt>
    <dgm:pt modelId="{FEF057D3-CE90-42A7-B48C-687787F49106}" type="parTrans" cxnId="{E73CBD8E-2B02-42C1-A6DA-2EC444B898B7}">
      <dgm:prSet/>
      <dgm:spPr/>
      <dgm:t>
        <a:bodyPr/>
        <a:lstStyle/>
        <a:p>
          <a:endParaRPr lang="en-GB"/>
        </a:p>
      </dgm:t>
    </dgm:pt>
    <dgm:pt modelId="{5E073967-1B23-48F5-B2E8-D03BAB4CAC78}" type="pres">
      <dgm:prSet presAssocID="{76E75B64-E56C-4744-A3C9-10671CD86A1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BFED52-8373-4951-83D0-F5A8E5AB94A0}" type="pres">
      <dgm:prSet presAssocID="{76E75B64-E56C-4744-A3C9-10671CD86A1F}" presName="comp1" presStyleCnt="0"/>
      <dgm:spPr/>
      <dgm:t>
        <a:bodyPr/>
        <a:lstStyle/>
        <a:p>
          <a:endParaRPr lang="en-GB"/>
        </a:p>
      </dgm:t>
    </dgm:pt>
    <dgm:pt modelId="{49E6E99A-3541-4313-9E6F-AB7A818D327F}" type="pres">
      <dgm:prSet presAssocID="{76E75B64-E56C-4744-A3C9-10671CD86A1F}" presName="circle1" presStyleLbl="node1" presStyleIdx="0" presStyleCnt="4" custScaleX="129236" custScaleY="100000" custLinFactNeighborX="4" custLinFactNeighborY="1527"/>
      <dgm:spPr/>
      <dgm:t>
        <a:bodyPr/>
        <a:lstStyle/>
        <a:p>
          <a:endParaRPr lang="en-GB"/>
        </a:p>
      </dgm:t>
    </dgm:pt>
    <dgm:pt modelId="{DD650957-05D6-455C-B926-1E96BE232355}" type="pres">
      <dgm:prSet presAssocID="{76E75B64-E56C-4744-A3C9-10671CD86A1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4565F-636D-43BE-9BCD-97FDA199C42A}" type="pres">
      <dgm:prSet presAssocID="{76E75B64-E56C-4744-A3C9-10671CD86A1F}" presName="comp2" presStyleCnt="0"/>
      <dgm:spPr/>
      <dgm:t>
        <a:bodyPr/>
        <a:lstStyle/>
        <a:p>
          <a:endParaRPr lang="en-GB"/>
        </a:p>
      </dgm:t>
    </dgm:pt>
    <dgm:pt modelId="{1F3EAEAC-7BCA-4A6A-8F3C-A1FD4757F825}" type="pres">
      <dgm:prSet presAssocID="{76E75B64-E56C-4744-A3C9-10671CD86A1F}" presName="circle2" presStyleLbl="node1" presStyleIdx="1" presStyleCnt="4" custScaleX="75571" custScaleY="63144" custLinFactNeighborX="29733" custLinFactNeighborY="4272"/>
      <dgm:spPr/>
      <dgm:t>
        <a:bodyPr/>
        <a:lstStyle/>
        <a:p>
          <a:endParaRPr lang="en-GB"/>
        </a:p>
      </dgm:t>
    </dgm:pt>
    <dgm:pt modelId="{1474196B-DF93-4644-BEE8-2DFF0C1AA33D}" type="pres">
      <dgm:prSet presAssocID="{76E75B64-E56C-4744-A3C9-10671CD86A1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A6055A-F701-4C74-AB67-4809B230969B}" type="pres">
      <dgm:prSet presAssocID="{76E75B64-E56C-4744-A3C9-10671CD86A1F}" presName="comp3" presStyleCnt="0"/>
      <dgm:spPr/>
      <dgm:t>
        <a:bodyPr/>
        <a:lstStyle/>
        <a:p>
          <a:endParaRPr lang="en-GB"/>
        </a:p>
      </dgm:t>
    </dgm:pt>
    <dgm:pt modelId="{4AA329C2-F9A2-49AD-852A-8BF1DED0D0F3}" type="pres">
      <dgm:prSet presAssocID="{76E75B64-E56C-4744-A3C9-10671CD86A1F}" presName="circle3" presStyleLbl="node1" presStyleIdx="2" presStyleCnt="4" custScaleX="77298" custScaleY="64349" custLinFactNeighborX="63156" custLinFactNeighborY="5401"/>
      <dgm:spPr/>
      <dgm:t>
        <a:bodyPr/>
        <a:lstStyle/>
        <a:p>
          <a:endParaRPr lang="en-GB"/>
        </a:p>
      </dgm:t>
    </dgm:pt>
    <dgm:pt modelId="{C043DC7A-7026-4FB6-9141-0A655FE452A5}" type="pres">
      <dgm:prSet presAssocID="{76E75B64-E56C-4744-A3C9-10671CD86A1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0BAB21-C98C-4390-9775-75C0C82DE1AB}" type="pres">
      <dgm:prSet presAssocID="{76E75B64-E56C-4744-A3C9-10671CD86A1F}" presName="comp4" presStyleCnt="0"/>
      <dgm:spPr/>
      <dgm:t>
        <a:bodyPr/>
        <a:lstStyle/>
        <a:p>
          <a:endParaRPr lang="en-GB"/>
        </a:p>
      </dgm:t>
    </dgm:pt>
    <dgm:pt modelId="{FBF2CB85-B17D-4E34-AB5B-95FED833AC31}" type="pres">
      <dgm:prSet presAssocID="{76E75B64-E56C-4744-A3C9-10671CD86A1F}" presName="circle4" presStyleLbl="node1" presStyleIdx="3" presStyleCnt="4" custScaleX="60453" custScaleY="46337" custLinFactX="5012" custLinFactNeighborX="100000" custLinFactNeighborY="-2182"/>
      <dgm:spPr/>
      <dgm:t>
        <a:bodyPr/>
        <a:lstStyle/>
        <a:p>
          <a:endParaRPr lang="en-GB"/>
        </a:p>
      </dgm:t>
    </dgm:pt>
    <dgm:pt modelId="{83B33A0D-9366-4059-85D1-7DD843FE139D}" type="pres">
      <dgm:prSet presAssocID="{76E75B64-E56C-4744-A3C9-10671CD86A1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3D2EEE-26E7-409B-A01E-A23200A2DDE1}" type="presOf" srcId="{B2C6846F-6998-4C76-8A12-ABE536784ED8}" destId="{C043DC7A-7026-4FB6-9141-0A655FE452A5}" srcOrd="1" destOrd="0" presId="urn:microsoft.com/office/officeart/2005/8/layout/venn2"/>
    <dgm:cxn modelId="{90C68350-722D-426A-8467-D6F9298BD1AB}" srcId="{76E75B64-E56C-4744-A3C9-10671CD86A1F}" destId="{A85CC6B3-7044-494E-85B7-244C59D9EDDE}" srcOrd="3" destOrd="0" parTransId="{0BDFF37D-E4D5-447C-ABB1-B3778AEEC192}" sibTransId="{AC4DA4FC-6C9E-46DD-9A50-106230375C9D}"/>
    <dgm:cxn modelId="{E73CBD8E-2B02-42C1-A6DA-2EC444B898B7}" srcId="{76E75B64-E56C-4744-A3C9-10671CD86A1F}" destId="{002EE20F-E7FB-4415-AACC-5232C7667C64}" srcOrd="1" destOrd="0" parTransId="{FEF057D3-CE90-42A7-B48C-687787F49106}" sibTransId="{D6CB7062-00ED-4494-A54A-57078F87FCBD}"/>
    <dgm:cxn modelId="{AB002B2A-4703-4AC1-86BC-B1FA6ED849F6}" type="presOf" srcId="{002EE20F-E7FB-4415-AACC-5232C7667C64}" destId="{1474196B-DF93-4644-BEE8-2DFF0C1AA33D}" srcOrd="1" destOrd="0" presId="urn:microsoft.com/office/officeart/2005/8/layout/venn2"/>
    <dgm:cxn modelId="{E9A14575-DEA6-442D-81EA-0305A5E6B8C4}" type="presOf" srcId="{39AF7639-409C-487E-9383-EBCFC324A6A2}" destId="{49E6E99A-3541-4313-9E6F-AB7A818D327F}" srcOrd="0" destOrd="0" presId="urn:microsoft.com/office/officeart/2005/8/layout/venn2"/>
    <dgm:cxn modelId="{342AC4C6-7B01-4FA2-8AA4-738C2D6A585A}" type="presOf" srcId="{B2C6846F-6998-4C76-8A12-ABE536784ED8}" destId="{4AA329C2-F9A2-49AD-852A-8BF1DED0D0F3}" srcOrd="0" destOrd="0" presId="urn:microsoft.com/office/officeart/2005/8/layout/venn2"/>
    <dgm:cxn modelId="{E88ED72B-D9D4-4937-9A83-792E1462B6AF}" type="presOf" srcId="{A85CC6B3-7044-494E-85B7-244C59D9EDDE}" destId="{83B33A0D-9366-4059-85D1-7DD843FE139D}" srcOrd="1" destOrd="0" presId="urn:microsoft.com/office/officeart/2005/8/layout/venn2"/>
    <dgm:cxn modelId="{C48E52E4-562A-4EB6-8537-038FA252513C}" type="presOf" srcId="{39AF7639-409C-487E-9383-EBCFC324A6A2}" destId="{DD650957-05D6-455C-B926-1E96BE232355}" srcOrd="1" destOrd="0" presId="urn:microsoft.com/office/officeart/2005/8/layout/venn2"/>
    <dgm:cxn modelId="{9BEBBD1A-4AB0-4CA8-9556-440CD1495D9A}" type="presOf" srcId="{76E75B64-E56C-4744-A3C9-10671CD86A1F}" destId="{5E073967-1B23-48F5-B2E8-D03BAB4CAC78}" srcOrd="0" destOrd="0" presId="urn:microsoft.com/office/officeart/2005/8/layout/venn2"/>
    <dgm:cxn modelId="{8D733AC5-4F21-4067-A626-918DAD96BDC3}" type="presOf" srcId="{002EE20F-E7FB-4415-AACC-5232C7667C64}" destId="{1F3EAEAC-7BCA-4A6A-8F3C-A1FD4757F825}" srcOrd="0" destOrd="0" presId="urn:microsoft.com/office/officeart/2005/8/layout/venn2"/>
    <dgm:cxn modelId="{13D51E5E-F5C3-4D43-8231-780E36E87B82}" type="presOf" srcId="{A85CC6B3-7044-494E-85B7-244C59D9EDDE}" destId="{FBF2CB85-B17D-4E34-AB5B-95FED833AC31}" srcOrd="0" destOrd="0" presId="urn:microsoft.com/office/officeart/2005/8/layout/venn2"/>
    <dgm:cxn modelId="{31637F52-A6B3-4633-A72D-28814979D3D8}" srcId="{76E75B64-E56C-4744-A3C9-10671CD86A1F}" destId="{B2C6846F-6998-4C76-8A12-ABE536784ED8}" srcOrd="2" destOrd="0" parTransId="{73425917-CC54-4204-8777-D391857213B9}" sibTransId="{86A1246D-0851-40EB-96F5-426D8218D061}"/>
    <dgm:cxn modelId="{F9B4A224-B885-412C-93FC-EBE8AF34834E}" srcId="{76E75B64-E56C-4744-A3C9-10671CD86A1F}" destId="{39AF7639-409C-487E-9383-EBCFC324A6A2}" srcOrd="0" destOrd="0" parTransId="{D90A2AA1-8F9A-4E4A-B263-8B3E61E91545}" sibTransId="{4EB0E2B8-4DE2-4F32-B3E7-3DEEED36B3F9}"/>
    <dgm:cxn modelId="{FBCFC43A-CD79-4887-933E-0EF756920514}" type="presParOf" srcId="{5E073967-1B23-48F5-B2E8-D03BAB4CAC78}" destId="{AEBFED52-8373-4951-83D0-F5A8E5AB94A0}" srcOrd="0" destOrd="0" presId="urn:microsoft.com/office/officeart/2005/8/layout/venn2"/>
    <dgm:cxn modelId="{21CD8308-5D53-4661-8D28-022003FA9EB0}" type="presParOf" srcId="{AEBFED52-8373-4951-83D0-F5A8E5AB94A0}" destId="{49E6E99A-3541-4313-9E6F-AB7A818D327F}" srcOrd="0" destOrd="0" presId="urn:microsoft.com/office/officeart/2005/8/layout/venn2"/>
    <dgm:cxn modelId="{BCF9060B-D325-4E11-BB35-50EDD0B597C8}" type="presParOf" srcId="{AEBFED52-8373-4951-83D0-F5A8E5AB94A0}" destId="{DD650957-05D6-455C-B926-1E96BE232355}" srcOrd="1" destOrd="0" presId="urn:microsoft.com/office/officeart/2005/8/layout/venn2"/>
    <dgm:cxn modelId="{3B7D28D7-B36B-451C-9F31-C65C68C60B3A}" type="presParOf" srcId="{5E073967-1B23-48F5-B2E8-D03BAB4CAC78}" destId="{5FD4565F-636D-43BE-9BCD-97FDA199C42A}" srcOrd="1" destOrd="0" presId="urn:microsoft.com/office/officeart/2005/8/layout/venn2"/>
    <dgm:cxn modelId="{29CA792B-85A2-46BD-B381-A39F04C976C3}" type="presParOf" srcId="{5FD4565F-636D-43BE-9BCD-97FDA199C42A}" destId="{1F3EAEAC-7BCA-4A6A-8F3C-A1FD4757F825}" srcOrd="0" destOrd="0" presId="urn:microsoft.com/office/officeart/2005/8/layout/venn2"/>
    <dgm:cxn modelId="{A16F6E34-FF7D-4CF6-982B-D77D7F346B27}" type="presParOf" srcId="{5FD4565F-636D-43BE-9BCD-97FDA199C42A}" destId="{1474196B-DF93-4644-BEE8-2DFF0C1AA33D}" srcOrd="1" destOrd="0" presId="urn:microsoft.com/office/officeart/2005/8/layout/venn2"/>
    <dgm:cxn modelId="{A12C167D-2F4F-47CC-B5A5-43E723B0ADD4}" type="presParOf" srcId="{5E073967-1B23-48F5-B2E8-D03BAB4CAC78}" destId="{F1A6055A-F701-4C74-AB67-4809B230969B}" srcOrd="2" destOrd="0" presId="urn:microsoft.com/office/officeart/2005/8/layout/venn2"/>
    <dgm:cxn modelId="{5173DDAE-AD08-4E33-B9F4-A3D247E6580F}" type="presParOf" srcId="{F1A6055A-F701-4C74-AB67-4809B230969B}" destId="{4AA329C2-F9A2-49AD-852A-8BF1DED0D0F3}" srcOrd="0" destOrd="0" presId="urn:microsoft.com/office/officeart/2005/8/layout/venn2"/>
    <dgm:cxn modelId="{85336E18-B442-4B1B-BCB7-07075E9AA77B}" type="presParOf" srcId="{F1A6055A-F701-4C74-AB67-4809B230969B}" destId="{C043DC7A-7026-4FB6-9141-0A655FE452A5}" srcOrd="1" destOrd="0" presId="urn:microsoft.com/office/officeart/2005/8/layout/venn2"/>
    <dgm:cxn modelId="{CE26817D-9F0B-449B-8232-7EED512CEC69}" type="presParOf" srcId="{5E073967-1B23-48F5-B2E8-D03BAB4CAC78}" destId="{F80BAB21-C98C-4390-9775-75C0C82DE1AB}" srcOrd="3" destOrd="0" presId="urn:microsoft.com/office/officeart/2005/8/layout/venn2"/>
    <dgm:cxn modelId="{C8A23DF6-1FEF-4EAE-96E3-76F8D2296EA0}" type="presParOf" srcId="{F80BAB21-C98C-4390-9775-75C0C82DE1AB}" destId="{FBF2CB85-B17D-4E34-AB5B-95FED833AC31}" srcOrd="0" destOrd="0" presId="urn:microsoft.com/office/officeart/2005/8/layout/venn2"/>
    <dgm:cxn modelId="{1F556CEA-CE0A-4F54-9306-630990AF431E}" type="presParOf" srcId="{F80BAB21-C98C-4390-9775-75C0C82DE1AB}" destId="{83B33A0D-9366-4059-85D1-7DD843FE139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E6E99A-3541-4313-9E6F-AB7A818D327F}">
      <dsp:nvSpPr>
        <dsp:cNvPr id="0" name=""/>
        <dsp:cNvSpPr/>
      </dsp:nvSpPr>
      <dsp:spPr>
        <a:xfrm>
          <a:off x="1296136" y="0"/>
          <a:ext cx="5866290" cy="4539208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>
              <a:solidFill>
                <a:schemeClr val="tx1"/>
              </a:solidFill>
            </a:rPr>
            <a:t>Farmland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409174" y="226960"/>
        <a:ext cx="1640214" cy="680881"/>
      </dsp:txXfrm>
    </dsp:sp>
    <dsp:sp modelId="{1F3EAEAC-7BCA-4A6A-8F3C-A1FD4757F825}">
      <dsp:nvSpPr>
        <dsp:cNvPr id="0" name=""/>
        <dsp:cNvSpPr/>
      </dsp:nvSpPr>
      <dsp:spPr>
        <a:xfrm>
          <a:off x="3936684" y="1732161"/>
          <a:ext cx="2744259" cy="2292989"/>
        </a:xfrm>
        <a:prstGeom prst="ellipse">
          <a:avLst/>
        </a:prstGeom>
        <a:solidFill>
          <a:schemeClr val="accent5">
            <a:hueOff val="-2400000"/>
            <a:satOff val="26173"/>
            <a:lumOff val="-169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HNV </a:t>
          </a:r>
          <a:r>
            <a:rPr lang="es-ES" sz="1000" b="1" kern="1200" dirty="0" err="1" smtClean="0">
              <a:solidFill>
                <a:schemeClr val="tx1"/>
              </a:solidFill>
            </a:rPr>
            <a:t>farmland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4829254" y="1869741"/>
        <a:ext cx="959118" cy="412738"/>
      </dsp:txXfrm>
    </dsp:sp>
    <dsp:sp modelId="{4AA329C2-F9A2-49AD-852A-8BF1DED0D0F3}">
      <dsp:nvSpPr>
        <dsp:cNvPr id="0" name=""/>
        <dsp:cNvSpPr/>
      </dsp:nvSpPr>
      <dsp:spPr>
        <a:xfrm>
          <a:off x="4896554" y="2448262"/>
          <a:ext cx="2105230" cy="1752560"/>
        </a:xfrm>
        <a:prstGeom prst="ellipse">
          <a:avLst/>
        </a:prstGeom>
        <a:solidFill>
          <a:schemeClr val="accent5">
            <a:hueOff val="-4800000"/>
            <a:satOff val="52346"/>
            <a:lumOff val="-33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Local </a:t>
          </a:r>
          <a:r>
            <a:rPr lang="es-ES" sz="1000" b="1" kern="1200" dirty="0" err="1" smtClean="0">
              <a:solidFill>
                <a:schemeClr val="tx1"/>
              </a:solidFill>
            </a:rPr>
            <a:t>wildlife</a:t>
          </a:r>
          <a:r>
            <a:rPr lang="es-ES" sz="1000" b="1" kern="1200" dirty="0" smtClean="0">
              <a:solidFill>
                <a:schemeClr val="tx1"/>
              </a:solidFill>
            </a:rPr>
            <a:t> </a:t>
          </a:r>
          <a:r>
            <a:rPr lang="es-ES" sz="1000" b="1" kern="1200" dirty="0" err="1" smtClean="0">
              <a:solidFill>
                <a:schemeClr val="tx1"/>
              </a:solidFill>
            </a:rPr>
            <a:t>sites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5458650" y="2579704"/>
        <a:ext cx="981037" cy="394326"/>
      </dsp:txXfrm>
    </dsp:sp>
    <dsp:sp modelId="{FBF2CB85-B17D-4E34-AB5B-95FED833AC31}">
      <dsp:nvSpPr>
        <dsp:cNvPr id="0" name=""/>
        <dsp:cNvSpPr/>
      </dsp:nvSpPr>
      <dsp:spPr>
        <a:xfrm>
          <a:off x="5586967" y="3171081"/>
          <a:ext cx="1097634" cy="841333"/>
        </a:xfrm>
        <a:prstGeom prst="ellipse">
          <a:avLst/>
        </a:prstGeom>
        <a:solidFill>
          <a:schemeClr val="accent5">
            <a:hueOff val="-7200000"/>
            <a:satOff val="78519"/>
            <a:lumOff val="-5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Natura 2000</a:t>
          </a:r>
          <a:endParaRPr lang="en-GB" sz="1000" b="1" kern="1200" dirty="0"/>
        </a:p>
      </dsp:txBody>
      <dsp:txXfrm>
        <a:off x="5747712" y="3381414"/>
        <a:ext cx="776145" cy="42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9599C3-5C6D-48A9-B2F3-41E605A6AD2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3E62CA-97FA-4668-B489-9C25D754975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2487-93E4-45B2-B72E-096378D673A3}" type="slidenum">
              <a:rPr lang="en-GB"/>
              <a:pPr/>
              <a:t>1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23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24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27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28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29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32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33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34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4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5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6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72487-93E4-45B2-B72E-096378D673A3}" type="slidenum">
              <a:rPr lang="en-GB"/>
              <a:pPr/>
              <a:t>7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9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10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Réseau ouvert, partenariat avec CE, EEA, JRC, ONG européennes</a:t>
            </a:r>
          </a:p>
          <a:p>
            <a:r>
              <a:rPr lang="fr-FR" dirty="0" err="1"/>
              <a:t>AScA</a:t>
            </a:r>
            <a:r>
              <a:rPr lang="fr-FR" dirty="0"/>
              <a:t> membre du réseau</a:t>
            </a:r>
          </a:p>
          <a:p>
            <a:r>
              <a:rPr lang="fr-FR" dirty="0"/>
              <a:t>Remerciements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15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DA37-A5C1-457D-A318-6398EE7C9A00}" type="slidenum">
              <a:rPr lang="en-GB"/>
              <a:pPr/>
              <a:t>16</a:t>
            </a:fld>
            <a:endParaRPr lang="en-GB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Réseau ouvert, partenariat avec CE, EEA, JRC, ONG européennes</a:t>
            </a:r>
          </a:p>
          <a:p>
            <a:r>
              <a:rPr lang="fr-FR"/>
              <a:t>AScA membre du réseau</a:t>
            </a:r>
          </a:p>
          <a:p>
            <a:r>
              <a:rPr lang="fr-FR"/>
              <a:t>Remerciements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0" name="Picture 8" descr="efncp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2925"/>
            <a:ext cx="1371600" cy="1235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1" name="Picture 7" descr="efncp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29300"/>
            <a:ext cx="1143000" cy="1028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efncp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fncp.org/projects/united-kingd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efncp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180513" cy="4392612"/>
          </a:xfrm>
          <a:solidFill>
            <a:srgbClr val="99CC00"/>
          </a:solidFill>
        </p:spPr>
        <p:txBody>
          <a:bodyPr/>
          <a:lstStyle/>
          <a:p>
            <a:pPr>
              <a:lnSpc>
                <a:spcPct val="125000"/>
              </a:lnSpc>
            </a:pP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HNV </a:t>
            </a: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farming</a:t>
            </a: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 case </a:t>
            </a: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studies</a:t>
            </a: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:</a:t>
            </a:r>
            <a:b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Devon, Carmarthenshire, </a:t>
            </a: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Wye</a:t>
            </a: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 Valley</a:t>
            </a:r>
            <a:r>
              <a:rPr lang="es-ES" sz="32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S" sz="32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S" sz="2100" dirty="0">
                <a:solidFill>
                  <a:schemeClr val="bg1"/>
                </a:solidFill>
              </a:rPr>
              <a:t/>
            </a:r>
            <a:br>
              <a:rPr lang="es-ES" sz="2100" dirty="0">
                <a:solidFill>
                  <a:schemeClr val="bg1"/>
                </a:solidFill>
              </a:rPr>
            </a:br>
            <a:endParaRPr lang="es-ES" sz="21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80259" name="Picture 3" descr="logo_efn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661025"/>
            <a:ext cx="3960813" cy="1171575"/>
          </a:xfrm>
          <a:prstGeom prst="rect">
            <a:avLst/>
          </a:prstGeom>
          <a:noFill/>
        </p:spPr>
      </p:pic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3386138" y="4746630"/>
            <a:ext cx="277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5000"/>
              </a:spcBef>
            </a:pPr>
            <a:r>
              <a:rPr lang="es-ES" sz="1600" dirty="0" smtClean="0">
                <a:solidFill>
                  <a:schemeClr val="accent2"/>
                </a:solidFill>
                <a:latin typeface="Verdana" pitchFamily="34" charset="0"/>
              </a:rPr>
              <a:t>June 2012</a:t>
            </a:r>
            <a:endParaRPr lang="es-ES" sz="16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2843213" y="3933825"/>
            <a:ext cx="38877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800">
                <a:solidFill>
                  <a:schemeClr val="accent2"/>
                </a:solidFill>
                <a:latin typeface="Verdana" pitchFamily="34" charset="0"/>
              </a:rPr>
              <a:t>Guy Beaufoy</a:t>
            </a:r>
          </a:p>
          <a:p>
            <a:pPr algn="ctr" eaLnBrk="1" hangingPunct="1"/>
            <a:r>
              <a:rPr lang="es-ES" sz="1600">
                <a:solidFill>
                  <a:schemeClr val="accent2"/>
                </a:solidFill>
                <a:latin typeface="Verdana" pitchFamily="34" charset="0"/>
                <a:hlinkClick r:id="rId4"/>
              </a:rPr>
              <a:t>www.efncp.org</a:t>
            </a:r>
            <a:endParaRPr lang="es-ES" sz="16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4802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80513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02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5661025"/>
            <a:ext cx="5580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Steering</a:t>
            </a:r>
            <a:r>
              <a:rPr lang="fr-FR" sz="2800" b="1" dirty="0" smtClean="0"/>
              <a:t> group and </a:t>
            </a:r>
            <a:r>
              <a:rPr lang="fr-FR" sz="2800" b="1" dirty="0" err="1" smtClean="0"/>
              <a:t>additional</a:t>
            </a:r>
            <a:r>
              <a:rPr lang="fr-FR" sz="2800" b="1" dirty="0" smtClean="0"/>
              <a:t> input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055"/>
            <a:ext cx="7632847" cy="482528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RSPB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Cumulus Consultants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FWAG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Butterfly Conservation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Grasslands</a:t>
            </a:r>
            <a:r>
              <a:rPr lang="fr-FR" sz="2400" dirty="0" smtClean="0">
                <a:solidFill>
                  <a:schemeClr val="accent2"/>
                </a:solidFill>
              </a:rPr>
              <a:t> Trust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 err="1" smtClean="0"/>
              <a:t>What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sort</a:t>
            </a:r>
            <a:r>
              <a:rPr lang="es-ES" sz="2800" b="1" dirty="0" smtClean="0"/>
              <a:t> of HNV </a:t>
            </a:r>
            <a:r>
              <a:rPr lang="es-ES" sz="2800" b="1" dirty="0" err="1" smtClean="0"/>
              <a:t>farmland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did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find</a:t>
            </a:r>
            <a:r>
              <a:rPr lang="es-ES" sz="2800" b="1" dirty="0" smtClean="0"/>
              <a:t>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4" y="116632"/>
            <a:ext cx="8134672" cy="1143000"/>
          </a:xfrm>
        </p:spPr>
        <p:txBody>
          <a:bodyPr/>
          <a:lstStyle/>
          <a:p>
            <a:pPr algn="l"/>
            <a:r>
              <a:rPr lang="es-ES" sz="2800" b="1" dirty="0" err="1" smtClean="0"/>
              <a:t>Semi</a:t>
            </a:r>
            <a:r>
              <a:rPr lang="es-ES" sz="2800" b="1" dirty="0" smtClean="0"/>
              <a:t>-natural </a:t>
            </a:r>
            <a:r>
              <a:rPr lang="es-ES" sz="2800" b="1" dirty="0" err="1" smtClean="0"/>
              <a:t>moorland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including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common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grazings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much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which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SSSI and SAC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88832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35496" y="116632"/>
            <a:ext cx="90362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Landscapes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unimproved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semi-improved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pasture, 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patches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woodland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scrub</a:t>
            </a:r>
            <a:r>
              <a:rPr lang="es-ES" sz="2800" b="1" dirty="0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s-ES" sz="2800" b="1" dirty="0" err="1" smtClean="0">
                <a:solidFill>
                  <a:srgbClr val="996633"/>
                </a:solidFill>
                <a:latin typeface="Calibri" pitchFamily="34" charset="0"/>
                <a:cs typeface="Calibri" pitchFamily="34" charset="0"/>
              </a:rPr>
              <a:t>hedges</a:t>
            </a:r>
            <a:endParaRPr lang="es-ES" sz="2800" b="1" dirty="0">
              <a:solidFill>
                <a:srgbClr val="9966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10116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51520" y="2924944"/>
            <a:ext cx="531912" cy="5040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031976" y="4365104"/>
            <a:ext cx="531912" cy="5040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51520" y="5085184"/>
            <a:ext cx="531912" cy="5040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652120" y="5949280"/>
            <a:ext cx="531912" cy="5040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179783" y="1220559"/>
            <a:ext cx="691249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Improved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pasture</a:t>
            </a:r>
          </a:p>
          <a:p>
            <a:pPr marL="514350" indent="-514350">
              <a:buAutoNum type="arabicPeriod"/>
            </a:pP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Diverse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rush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pasture and </a:t>
            </a: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fen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meadow</a:t>
            </a:r>
            <a:endParaRPr lang="es-ES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s-ES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Semi-improved</a:t>
            </a:r>
            <a:r>
              <a:rPr lang="es-ES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pasture</a:t>
            </a:r>
            <a:endParaRPr lang="es-ES" b="1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pPr algn="l"/>
            <a:r>
              <a:rPr lang="es-ES" sz="2800" b="1" dirty="0" smtClean="0"/>
              <a:t>South Devon </a:t>
            </a:r>
            <a:r>
              <a:rPr lang="es-ES" sz="2800" b="1" dirty="0" err="1" smtClean="0"/>
              <a:t>spring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cereals</a:t>
            </a:r>
            <a:r>
              <a:rPr lang="es-ES" sz="2800" b="1" dirty="0" smtClean="0"/>
              <a:t>/</a:t>
            </a:r>
            <a:r>
              <a:rPr lang="es-ES" sz="2800" b="1" dirty="0" err="1" smtClean="0"/>
              <a:t>winter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stubbles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with</a:t>
            </a:r>
            <a:r>
              <a:rPr lang="es-ES" sz="2800" b="1" dirty="0" smtClean="0"/>
              <a:t> pastures, </a:t>
            </a:r>
            <a:r>
              <a:rPr lang="es-ES" sz="2800" b="1" dirty="0" err="1" smtClean="0"/>
              <a:t>scrub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big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hedges</a:t>
            </a:r>
            <a:r>
              <a:rPr lang="es-ES" sz="2800" dirty="0" smtClean="0"/>
              <a:t>.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64" y="1556792"/>
            <a:ext cx="7343948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104188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7363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durlston.co.uk/images/great%20green%20bush%20cricket%20_s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528" y="3068960"/>
            <a:ext cx="2667000" cy="2028825"/>
          </a:xfrm>
          <a:prstGeom prst="rect">
            <a:avLst/>
          </a:prstGeom>
          <a:noFill/>
        </p:spPr>
      </p:pic>
      <p:pic>
        <p:nvPicPr>
          <p:cNvPr id="3076" name="Picture 4" descr="Great Horseshoe bat. Copyright National Trust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24837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Can HNV </a:t>
            </a:r>
            <a:r>
              <a:rPr lang="fr-FR" sz="2800" b="1" dirty="0" err="1" smtClean="0"/>
              <a:t>farmland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identified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existing</a:t>
            </a:r>
            <a:r>
              <a:rPr lang="fr-FR" sz="2800" b="1" dirty="0" smtClean="0"/>
              <a:t> NATIONAL data sets?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136903" cy="432048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certainty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only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where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coincides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designated</a:t>
            </a:r>
            <a:r>
              <a:rPr lang="fr-FR" sz="2400" dirty="0" smtClean="0">
                <a:solidFill>
                  <a:schemeClr val="accent2"/>
                </a:solidFill>
              </a:rPr>
              <a:t> sites or </a:t>
            </a:r>
            <a:r>
              <a:rPr lang="fr-FR" sz="2400" dirty="0" err="1" smtClean="0">
                <a:solidFill>
                  <a:schemeClr val="accent2"/>
                </a:solidFill>
              </a:rPr>
              <a:t>inventoried</a:t>
            </a:r>
            <a:r>
              <a:rPr lang="fr-FR" sz="2400" dirty="0" smtClean="0">
                <a:solidFill>
                  <a:schemeClr val="accent2"/>
                </a:solidFill>
              </a:rPr>
              <a:t> BAP habitats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 </a:t>
            </a:r>
            <a:r>
              <a:rPr lang="fr-FR" sz="2400" dirty="0" err="1" smtClean="0">
                <a:solidFill>
                  <a:schemeClr val="accent2"/>
                </a:solidFill>
              </a:rPr>
              <a:t>there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was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strong</a:t>
            </a:r>
            <a:r>
              <a:rPr lang="fr-FR" sz="2400" dirty="0" smtClean="0">
                <a:solidFill>
                  <a:schemeClr val="accent2"/>
                </a:solidFill>
              </a:rPr>
              <a:t> consensus </a:t>
            </a:r>
            <a:r>
              <a:rPr lang="fr-FR" sz="2400" dirty="0" err="1" smtClean="0">
                <a:solidFill>
                  <a:schemeClr val="accent2"/>
                </a:solidFill>
              </a:rPr>
              <a:t>that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only</a:t>
            </a:r>
            <a:r>
              <a:rPr lang="fr-FR" sz="2400" dirty="0" smtClean="0">
                <a:solidFill>
                  <a:schemeClr val="accent2"/>
                </a:solidFill>
              </a:rPr>
              <a:t> a </a:t>
            </a:r>
            <a:r>
              <a:rPr lang="fr-FR" sz="2400" dirty="0" err="1" smtClean="0">
                <a:solidFill>
                  <a:schemeClr val="accent2"/>
                </a:solidFill>
              </a:rPr>
              <a:t>small</a:t>
            </a:r>
            <a:r>
              <a:rPr lang="fr-FR" sz="2400" dirty="0" smtClean="0">
                <a:solidFill>
                  <a:schemeClr val="accent2"/>
                </a:solidFill>
              </a:rPr>
              <a:t> part of the total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resource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No </a:t>
            </a:r>
            <a:r>
              <a:rPr lang="fr-FR" sz="2400" dirty="0" err="1" smtClean="0">
                <a:solidFill>
                  <a:schemeClr val="accent2"/>
                </a:solidFill>
              </a:rPr>
              <a:t>access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to UK Land </a:t>
            </a:r>
            <a:r>
              <a:rPr lang="fr-FR" sz="2400" dirty="0" err="1" smtClean="0">
                <a:solidFill>
                  <a:schemeClr val="accent2"/>
                </a:solidFill>
              </a:rPr>
              <a:t>Cover</a:t>
            </a:r>
            <a:r>
              <a:rPr lang="fr-FR" sz="2400" dirty="0" smtClean="0">
                <a:solidFill>
                  <a:schemeClr val="accent2"/>
                </a:solidFill>
              </a:rPr>
              <a:t> 2007, </a:t>
            </a:r>
            <a:r>
              <a:rPr lang="fr-FR" sz="2400" dirty="0" err="1" smtClean="0">
                <a:solidFill>
                  <a:schemeClr val="accent2"/>
                </a:solidFill>
              </a:rPr>
              <a:t>which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far more </a:t>
            </a:r>
            <a:r>
              <a:rPr lang="fr-FR" sz="2400" dirty="0" err="1" smtClean="0">
                <a:solidFill>
                  <a:schemeClr val="accent2"/>
                </a:solidFill>
              </a:rPr>
              <a:t>powerful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than</a:t>
            </a:r>
            <a:r>
              <a:rPr lang="fr-FR" sz="2400" dirty="0" smtClean="0">
                <a:solidFill>
                  <a:schemeClr val="accent2"/>
                </a:solidFill>
              </a:rPr>
              <a:t> 2000 version and </a:t>
            </a:r>
            <a:r>
              <a:rPr lang="fr-FR" sz="2400" dirty="0" err="1" smtClean="0">
                <a:solidFill>
                  <a:schemeClr val="accent2"/>
                </a:solidFill>
              </a:rPr>
              <a:t>should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tested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Can HNV </a:t>
            </a:r>
            <a:r>
              <a:rPr lang="fr-FR" sz="2800" b="1" dirty="0" err="1" smtClean="0"/>
              <a:t>farmland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identified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existing</a:t>
            </a:r>
            <a:r>
              <a:rPr lang="fr-FR" sz="2800" b="1" dirty="0" smtClean="0"/>
              <a:t> LOCAL data sets?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36903" cy="4824536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Locally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there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more habitat and </a:t>
            </a:r>
            <a:r>
              <a:rPr lang="fr-FR" sz="2400" dirty="0" err="1" smtClean="0">
                <a:solidFill>
                  <a:schemeClr val="accent2"/>
                </a:solidFill>
              </a:rPr>
              <a:t>species</a:t>
            </a:r>
            <a:r>
              <a:rPr lang="fr-FR" sz="2400" dirty="0" smtClean="0">
                <a:solidFill>
                  <a:schemeClr val="accent2"/>
                </a:solidFill>
              </a:rPr>
              <a:t> data </a:t>
            </a:r>
            <a:r>
              <a:rPr lang="fr-FR" sz="2400" dirty="0" err="1" smtClean="0">
                <a:solidFill>
                  <a:schemeClr val="accent2"/>
                </a:solidFill>
              </a:rPr>
              <a:t>available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than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nationally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 in the </a:t>
            </a:r>
            <a:r>
              <a:rPr lang="fr-FR" sz="2400" dirty="0" err="1" smtClean="0">
                <a:solidFill>
                  <a:schemeClr val="accent2"/>
                </a:solidFill>
              </a:rPr>
              <a:t>wider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countryside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this</a:t>
            </a:r>
            <a:r>
              <a:rPr lang="fr-FR" sz="2400" dirty="0" smtClean="0">
                <a:solidFill>
                  <a:schemeClr val="accent2"/>
                </a:solidFill>
              </a:rPr>
              <a:t> data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patchy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inconsistent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both</a:t>
            </a:r>
            <a:r>
              <a:rPr lang="fr-FR" sz="2400" dirty="0" smtClean="0">
                <a:solidFill>
                  <a:schemeClr val="accent2"/>
                </a:solidFill>
              </a:rPr>
              <a:t> in </a:t>
            </a:r>
            <a:r>
              <a:rPr lang="fr-FR" sz="2400" dirty="0" err="1" smtClean="0">
                <a:solidFill>
                  <a:schemeClr val="accent2"/>
                </a:solidFill>
              </a:rPr>
              <a:t>space</a:t>
            </a:r>
            <a:r>
              <a:rPr lang="fr-FR" sz="2400" dirty="0" smtClean="0">
                <a:solidFill>
                  <a:schemeClr val="accent2"/>
                </a:solidFill>
              </a:rPr>
              <a:t> and time and </a:t>
            </a:r>
            <a:r>
              <a:rPr lang="fr-FR" sz="2400" dirty="0" err="1" smtClean="0">
                <a:solidFill>
                  <a:schemeClr val="accent2"/>
                </a:solidFill>
              </a:rPr>
              <a:t>across</a:t>
            </a:r>
            <a:r>
              <a:rPr lang="fr-FR" sz="2400" dirty="0" smtClean="0">
                <a:solidFill>
                  <a:schemeClr val="accent2"/>
                </a:solidFill>
              </a:rPr>
              <a:t> taxa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rejected</a:t>
            </a:r>
            <a:r>
              <a:rPr lang="fr-FR" sz="2400" dirty="0" smtClean="0">
                <a:solidFill>
                  <a:schemeClr val="accent2"/>
                </a:solidFill>
              </a:rPr>
              <a:t> option of </a:t>
            </a:r>
            <a:r>
              <a:rPr lang="fr-FR" sz="2400" dirty="0" err="1" smtClean="0">
                <a:solidFill>
                  <a:schemeClr val="accent2"/>
                </a:solidFill>
              </a:rPr>
              <a:t>collating</a:t>
            </a:r>
            <a:r>
              <a:rPr lang="fr-FR" sz="2400" dirty="0" smtClean="0">
                <a:solidFill>
                  <a:schemeClr val="accent2"/>
                </a:solidFill>
              </a:rPr>
              <a:t> bits and </a:t>
            </a:r>
            <a:r>
              <a:rPr lang="fr-FR" sz="2400" dirty="0" err="1" smtClean="0">
                <a:solidFill>
                  <a:schemeClr val="accent2"/>
                </a:solidFill>
              </a:rPr>
              <a:t>pieces</a:t>
            </a:r>
            <a:r>
              <a:rPr lang="fr-FR" sz="2400" dirty="0" smtClean="0">
                <a:solidFill>
                  <a:schemeClr val="accent2"/>
                </a:solidFill>
              </a:rPr>
              <a:t> of </a:t>
            </a:r>
            <a:r>
              <a:rPr lang="fr-FR" sz="2400" dirty="0" err="1" smtClean="0">
                <a:solidFill>
                  <a:schemeClr val="accent2"/>
                </a:solidFill>
              </a:rPr>
              <a:t>species</a:t>
            </a:r>
            <a:r>
              <a:rPr lang="fr-FR" sz="2400" dirty="0" smtClean="0">
                <a:solidFill>
                  <a:schemeClr val="accent2"/>
                </a:solidFill>
              </a:rPr>
              <a:t> data and </a:t>
            </a:r>
            <a:r>
              <a:rPr lang="fr-FR" sz="2400" dirty="0" err="1" smtClean="0">
                <a:solidFill>
                  <a:schemeClr val="accent2"/>
                </a:solidFill>
              </a:rPr>
              <a:t>constructing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something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patchy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Conclusion – </a:t>
            </a:r>
            <a:r>
              <a:rPr lang="fr-FR" sz="2400" dirty="0" smtClean="0">
                <a:solidFill>
                  <a:schemeClr val="accent2"/>
                </a:solidFill>
              </a:rPr>
              <a:t>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identification </a:t>
            </a:r>
            <a:r>
              <a:rPr lang="fr-FR" sz="2400" dirty="0" smtClean="0">
                <a:solidFill>
                  <a:schemeClr val="accent2"/>
                </a:solidFill>
              </a:rPr>
              <a:t>in Devon </a:t>
            </a:r>
            <a:r>
              <a:rPr lang="fr-FR" sz="2400" dirty="0" err="1" smtClean="0">
                <a:solidFill>
                  <a:schemeClr val="accent2"/>
                </a:solidFill>
              </a:rPr>
              <a:t>cannot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done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robustly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using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off-the-</a:t>
            </a:r>
            <a:r>
              <a:rPr lang="fr-FR" sz="2400" dirty="0" err="1" smtClean="0">
                <a:solidFill>
                  <a:schemeClr val="accent2"/>
                </a:solidFill>
              </a:rPr>
              <a:t>shelf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data. 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blackdow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" y="2481535"/>
            <a:ext cx="7667625" cy="4187825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1156"/>
            <a:ext cx="45720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2009" y="116632"/>
            <a:ext cx="89644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NE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local HNV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aerial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photos.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a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was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capture the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wider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 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landscape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matrix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», building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fr-FR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inventoried</a:t>
            </a:r>
            <a:r>
              <a:rPr kumimoji="0" lang="fr-FR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habitats and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County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Wildlife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Field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survey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Culm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showed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the technique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robust</a:t>
            </a: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887215"/>
            <a:ext cx="405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BAP </a:t>
            </a:r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priority</a:t>
            </a:r>
            <a:r>
              <a:rPr lang="es-ES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habitats</a:t>
            </a:r>
            <a:r>
              <a:rPr lang="es-ES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inventory</a:t>
            </a:r>
            <a:endParaRPr lang="en-GB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-11177" y="2496457"/>
            <a:ext cx="4556394" cy="4178299"/>
          </a:xfrm>
          <a:custGeom>
            <a:avLst/>
            <a:gdLst>
              <a:gd name="connsiteX0" fmla="*/ 146280 w 4546354"/>
              <a:gd name="connsiteY0" fmla="*/ 928914 h 4178299"/>
              <a:gd name="connsiteX1" fmla="*/ 146280 w 4546354"/>
              <a:gd name="connsiteY1" fmla="*/ 928914 h 4178299"/>
              <a:gd name="connsiteX2" fmla="*/ 407537 w 4546354"/>
              <a:gd name="connsiteY2" fmla="*/ 928914 h 4178299"/>
              <a:gd name="connsiteX3" fmla="*/ 451080 w 4546354"/>
              <a:gd name="connsiteY3" fmla="*/ 957943 h 4178299"/>
              <a:gd name="connsiteX4" fmla="*/ 509137 w 4546354"/>
              <a:gd name="connsiteY4" fmla="*/ 972457 h 4178299"/>
              <a:gd name="connsiteX5" fmla="*/ 567194 w 4546354"/>
              <a:gd name="connsiteY5" fmla="*/ 1016000 h 4178299"/>
              <a:gd name="connsiteX6" fmla="*/ 668794 w 4546354"/>
              <a:gd name="connsiteY6" fmla="*/ 1045029 h 4178299"/>
              <a:gd name="connsiteX7" fmla="*/ 1336451 w 4546354"/>
              <a:gd name="connsiteY7" fmla="*/ 1030514 h 4178299"/>
              <a:gd name="connsiteX8" fmla="*/ 1467080 w 4546354"/>
              <a:gd name="connsiteY8" fmla="*/ 1016000 h 4178299"/>
              <a:gd name="connsiteX9" fmla="*/ 1510623 w 4546354"/>
              <a:gd name="connsiteY9" fmla="*/ 986972 h 4178299"/>
              <a:gd name="connsiteX10" fmla="*/ 1597708 w 4546354"/>
              <a:gd name="connsiteY10" fmla="*/ 957943 h 4178299"/>
              <a:gd name="connsiteX11" fmla="*/ 1641251 w 4546354"/>
              <a:gd name="connsiteY11" fmla="*/ 943429 h 4178299"/>
              <a:gd name="connsiteX12" fmla="*/ 2076680 w 4546354"/>
              <a:gd name="connsiteY12" fmla="*/ 928914 h 4178299"/>
              <a:gd name="connsiteX13" fmla="*/ 2221823 w 4546354"/>
              <a:gd name="connsiteY13" fmla="*/ 914400 h 4178299"/>
              <a:gd name="connsiteX14" fmla="*/ 2294394 w 4546354"/>
              <a:gd name="connsiteY14" fmla="*/ 986972 h 4178299"/>
              <a:gd name="connsiteX15" fmla="*/ 2352451 w 4546354"/>
              <a:gd name="connsiteY15" fmla="*/ 1001486 h 4178299"/>
              <a:gd name="connsiteX16" fmla="*/ 2483080 w 4546354"/>
              <a:gd name="connsiteY16" fmla="*/ 986972 h 4178299"/>
              <a:gd name="connsiteX17" fmla="*/ 2570166 w 4546354"/>
              <a:gd name="connsiteY17" fmla="*/ 957943 h 4178299"/>
              <a:gd name="connsiteX18" fmla="*/ 2613708 w 4546354"/>
              <a:gd name="connsiteY18" fmla="*/ 943429 h 4178299"/>
              <a:gd name="connsiteX19" fmla="*/ 2744337 w 4546354"/>
              <a:gd name="connsiteY19" fmla="*/ 914400 h 4178299"/>
              <a:gd name="connsiteX20" fmla="*/ 2816908 w 4546354"/>
              <a:gd name="connsiteY20" fmla="*/ 899886 h 4178299"/>
              <a:gd name="connsiteX21" fmla="*/ 3281366 w 4546354"/>
              <a:gd name="connsiteY21" fmla="*/ 885372 h 4178299"/>
              <a:gd name="connsiteX22" fmla="*/ 3281366 w 4546354"/>
              <a:gd name="connsiteY22" fmla="*/ 478972 h 4178299"/>
              <a:gd name="connsiteX23" fmla="*/ 3266851 w 4546354"/>
              <a:gd name="connsiteY23" fmla="*/ 435429 h 4178299"/>
              <a:gd name="connsiteX24" fmla="*/ 3237823 w 4546354"/>
              <a:gd name="connsiteY24" fmla="*/ 333829 h 4178299"/>
              <a:gd name="connsiteX25" fmla="*/ 3295880 w 4546354"/>
              <a:gd name="connsiteY25" fmla="*/ 14514 h 4178299"/>
              <a:gd name="connsiteX26" fmla="*/ 3339423 w 4546354"/>
              <a:gd name="connsiteY26" fmla="*/ 0 h 4178299"/>
              <a:gd name="connsiteX27" fmla="*/ 3455537 w 4546354"/>
              <a:gd name="connsiteY27" fmla="*/ 43543 h 4178299"/>
              <a:gd name="connsiteX28" fmla="*/ 3615194 w 4546354"/>
              <a:gd name="connsiteY28" fmla="*/ 116114 h 4178299"/>
              <a:gd name="connsiteX29" fmla="*/ 3716794 w 4546354"/>
              <a:gd name="connsiteY29" fmla="*/ 101600 h 4178299"/>
              <a:gd name="connsiteX30" fmla="*/ 3803880 w 4546354"/>
              <a:gd name="connsiteY30" fmla="*/ 72572 h 4178299"/>
              <a:gd name="connsiteX31" fmla="*/ 3876451 w 4546354"/>
              <a:gd name="connsiteY31" fmla="*/ 58057 h 4178299"/>
              <a:gd name="connsiteX32" fmla="*/ 4457023 w 4546354"/>
              <a:gd name="connsiteY32" fmla="*/ 72572 h 4178299"/>
              <a:gd name="connsiteX33" fmla="*/ 4544108 w 4546354"/>
              <a:gd name="connsiteY33" fmla="*/ 101600 h 4178299"/>
              <a:gd name="connsiteX34" fmla="*/ 4529594 w 4546354"/>
              <a:gd name="connsiteY34" fmla="*/ 232229 h 4178299"/>
              <a:gd name="connsiteX35" fmla="*/ 4500566 w 4546354"/>
              <a:gd name="connsiteY35" fmla="*/ 754743 h 4178299"/>
              <a:gd name="connsiteX36" fmla="*/ 4529594 w 4546354"/>
              <a:gd name="connsiteY36" fmla="*/ 1335314 h 4178299"/>
              <a:gd name="connsiteX37" fmla="*/ 4544108 w 4546354"/>
              <a:gd name="connsiteY37" fmla="*/ 1378857 h 4178299"/>
              <a:gd name="connsiteX38" fmla="*/ 4529594 w 4546354"/>
              <a:gd name="connsiteY38" fmla="*/ 1524000 h 4178299"/>
              <a:gd name="connsiteX39" fmla="*/ 4515080 w 4546354"/>
              <a:gd name="connsiteY39" fmla="*/ 1582057 h 4178299"/>
              <a:gd name="connsiteX40" fmla="*/ 4500566 w 4546354"/>
              <a:gd name="connsiteY40" fmla="*/ 1669143 h 4178299"/>
              <a:gd name="connsiteX41" fmla="*/ 4515080 w 4546354"/>
              <a:gd name="connsiteY41" fmla="*/ 1857829 h 4178299"/>
              <a:gd name="connsiteX42" fmla="*/ 4544108 w 4546354"/>
              <a:gd name="connsiteY42" fmla="*/ 1944914 h 4178299"/>
              <a:gd name="connsiteX43" fmla="*/ 4529594 w 4546354"/>
              <a:gd name="connsiteY43" fmla="*/ 2032000 h 4178299"/>
              <a:gd name="connsiteX44" fmla="*/ 4486051 w 4546354"/>
              <a:gd name="connsiteY44" fmla="*/ 2046514 h 4178299"/>
              <a:gd name="connsiteX45" fmla="*/ 4181251 w 4546354"/>
              <a:gd name="connsiteY45" fmla="*/ 2032000 h 4178299"/>
              <a:gd name="connsiteX46" fmla="*/ 4079651 w 4546354"/>
              <a:gd name="connsiteY46" fmla="*/ 2002972 h 4178299"/>
              <a:gd name="connsiteX47" fmla="*/ 3832908 w 4546354"/>
              <a:gd name="connsiteY47" fmla="*/ 2017486 h 4178299"/>
              <a:gd name="connsiteX48" fmla="*/ 3745823 w 4546354"/>
              <a:gd name="connsiteY48" fmla="*/ 2090057 h 4178299"/>
              <a:gd name="connsiteX49" fmla="*/ 3716794 w 4546354"/>
              <a:gd name="connsiteY49" fmla="*/ 2133600 h 4178299"/>
              <a:gd name="connsiteX50" fmla="*/ 3673251 w 4546354"/>
              <a:gd name="connsiteY50" fmla="*/ 2162629 h 4178299"/>
              <a:gd name="connsiteX51" fmla="*/ 3629708 w 4546354"/>
              <a:gd name="connsiteY51" fmla="*/ 2206172 h 4178299"/>
              <a:gd name="connsiteX52" fmla="*/ 3571651 w 4546354"/>
              <a:gd name="connsiteY52" fmla="*/ 2220686 h 4178299"/>
              <a:gd name="connsiteX53" fmla="*/ 3484566 w 4546354"/>
              <a:gd name="connsiteY53" fmla="*/ 2249714 h 4178299"/>
              <a:gd name="connsiteX54" fmla="*/ 3339423 w 4546354"/>
              <a:gd name="connsiteY54" fmla="*/ 2278743 h 4178299"/>
              <a:gd name="connsiteX55" fmla="*/ 3252337 w 4546354"/>
              <a:gd name="connsiteY55" fmla="*/ 2336800 h 4178299"/>
              <a:gd name="connsiteX56" fmla="*/ 3208794 w 4546354"/>
              <a:gd name="connsiteY56" fmla="*/ 2365829 h 4178299"/>
              <a:gd name="connsiteX57" fmla="*/ 3063651 w 4546354"/>
              <a:gd name="connsiteY57" fmla="*/ 2409372 h 4178299"/>
              <a:gd name="connsiteX58" fmla="*/ 2874966 w 4546354"/>
              <a:gd name="connsiteY58" fmla="*/ 2423886 h 4178299"/>
              <a:gd name="connsiteX59" fmla="*/ 2787880 w 4546354"/>
              <a:gd name="connsiteY59" fmla="*/ 2452914 h 4178299"/>
              <a:gd name="connsiteX60" fmla="*/ 2671766 w 4546354"/>
              <a:gd name="connsiteY60" fmla="*/ 2510972 h 4178299"/>
              <a:gd name="connsiteX61" fmla="*/ 2584680 w 4546354"/>
              <a:gd name="connsiteY61" fmla="*/ 2540000 h 4178299"/>
              <a:gd name="connsiteX62" fmla="*/ 2250851 w 4546354"/>
              <a:gd name="connsiteY62" fmla="*/ 2525486 h 4178299"/>
              <a:gd name="connsiteX63" fmla="*/ 2076680 w 4546354"/>
              <a:gd name="connsiteY63" fmla="*/ 2496457 h 4178299"/>
              <a:gd name="connsiteX64" fmla="*/ 1917023 w 4546354"/>
              <a:gd name="connsiteY64" fmla="*/ 2467429 h 4178299"/>
              <a:gd name="connsiteX65" fmla="*/ 1742851 w 4546354"/>
              <a:gd name="connsiteY65" fmla="*/ 2481943 h 4178299"/>
              <a:gd name="connsiteX66" fmla="*/ 1655766 w 4546354"/>
              <a:gd name="connsiteY66" fmla="*/ 2510972 h 4178299"/>
              <a:gd name="connsiteX67" fmla="*/ 1597708 w 4546354"/>
              <a:gd name="connsiteY67" fmla="*/ 2554514 h 4178299"/>
              <a:gd name="connsiteX68" fmla="*/ 1554166 w 4546354"/>
              <a:gd name="connsiteY68" fmla="*/ 2583543 h 4178299"/>
              <a:gd name="connsiteX69" fmla="*/ 1539651 w 4546354"/>
              <a:gd name="connsiteY69" fmla="*/ 2627086 h 4178299"/>
              <a:gd name="connsiteX70" fmla="*/ 1554166 w 4546354"/>
              <a:gd name="connsiteY70" fmla="*/ 2699657 h 4178299"/>
              <a:gd name="connsiteX71" fmla="*/ 1612223 w 4546354"/>
              <a:gd name="connsiteY71" fmla="*/ 2786743 h 4178299"/>
              <a:gd name="connsiteX72" fmla="*/ 1655766 w 4546354"/>
              <a:gd name="connsiteY72" fmla="*/ 2873829 h 4178299"/>
              <a:gd name="connsiteX73" fmla="*/ 1670280 w 4546354"/>
              <a:gd name="connsiteY73" fmla="*/ 2917372 h 4178299"/>
              <a:gd name="connsiteX74" fmla="*/ 1699308 w 4546354"/>
              <a:gd name="connsiteY74" fmla="*/ 2960914 h 4178299"/>
              <a:gd name="connsiteX75" fmla="*/ 1713823 w 4546354"/>
              <a:gd name="connsiteY75" fmla="*/ 3004457 h 4178299"/>
              <a:gd name="connsiteX76" fmla="*/ 1757366 w 4546354"/>
              <a:gd name="connsiteY76" fmla="*/ 3048000 h 4178299"/>
              <a:gd name="connsiteX77" fmla="*/ 1786394 w 4546354"/>
              <a:gd name="connsiteY77" fmla="*/ 3135086 h 4178299"/>
              <a:gd name="connsiteX78" fmla="*/ 1800908 w 4546354"/>
              <a:gd name="connsiteY78" fmla="*/ 3178629 h 4178299"/>
              <a:gd name="connsiteX79" fmla="*/ 1829937 w 4546354"/>
              <a:gd name="connsiteY79" fmla="*/ 3236686 h 4178299"/>
              <a:gd name="connsiteX80" fmla="*/ 1873480 w 4546354"/>
              <a:gd name="connsiteY80" fmla="*/ 3323772 h 4178299"/>
              <a:gd name="connsiteX81" fmla="*/ 1917023 w 4546354"/>
              <a:gd name="connsiteY81" fmla="*/ 3410857 h 4178299"/>
              <a:gd name="connsiteX82" fmla="*/ 1975080 w 4546354"/>
              <a:gd name="connsiteY82" fmla="*/ 3512457 h 4178299"/>
              <a:gd name="connsiteX83" fmla="*/ 1989594 w 4546354"/>
              <a:gd name="connsiteY83" fmla="*/ 3556000 h 4178299"/>
              <a:gd name="connsiteX84" fmla="*/ 2004108 w 4546354"/>
              <a:gd name="connsiteY84" fmla="*/ 3614057 h 4178299"/>
              <a:gd name="connsiteX85" fmla="*/ 2033137 w 4546354"/>
              <a:gd name="connsiteY85" fmla="*/ 3657600 h 4178299"/>
              <a:gd name="connsiteX86" fmla="*/ 2062166 w 4546354"/>
              <a:gd name="connsiteY86" fmla="*/ 3788229 h 4178299"/>
              <a:gd name="connsiteX87" fmla="*/ 2076680 w 4546354"/>
              <a:gd name="connsiteY87" fmla="*/ 3889829 h 4178299"/>
              <a:gd name="connsiteX88" fmla="*/ 2091194 w 4546354"/>
              <a:gd name="connsiteY88" fmla="*/ 3976914 h 4178299"/>
              <a:gd name="connsiteX89" fmla="*/ 2120223 w 4546354"/>
              <a:gd name="connsiteY89" fmla="*/ 4064000 h 4178299"/>
              <a:gd name="connsiteX90" fmla="*/ 2105708 w 4546354"/>
              <a:gd name="connsiteY90" fmla="*/ 4122057 h 4178299"/>
              <a:gd name="connsiteX91" fmla="*/ 1902508 w 4546354"/>
              <a:gd name="connsiteY91" fmla="*/ 4136572 h 4178299"/>
              <a:gd name="connsiteX92" fmla="*/ 1858966 w 4546354"/>
              <a:gd name="connsiteY92" fmla="*/ 4122057 h 4178299"/>
              <a:gd name="connsiteX93" fmla="*/ 1742851 w 4546354"/>
              <a:gd name="connsiteY93" fmla="*/ 4078514 h 4178299"/>
              <a:gd name="connsiteX94" fmla="*/ 1655766 w 4546354"/>
              <a:gd name="connsiteY94" fmla="*/ 4064000 h 4178299"/>
              <a:gd name="connsiteX95" fmla="*/ 1568680 w 4546354"/>
              <a:gd name="connsiteY95" fmla="*/ 4034972 h 4178299"/>
              <a:gd name="connsiteX96" fmla="*/ 1176794 w 4546354"/>
              <a:gd name="connsiteY96" fmla="*/ 4005943 h 4178299"/>
              <a:gd name="connsiteX97" fmla="*/ 930051 w 4546354"/>
              <a:gd name="connsiteY97" fmla="*/ 3976914 h 4178299"/>
              <a:gd name="connsiteX98" fmla="*/ 857480 w 4546354"/>
              <a:gd name="connsiteY98" fmla="*/ 3962400 h 4178299"/>
              <a:gd name="connsiteX99" fmla="*/ 741366 w 4546354"/>
              <a:gd name="connsiteY99" fmla="*/ 3918857 h 4178299"/>
              <a:gd name="connsiteX100" fmla="*/ 625251 w 4546354"/>
              <a:gd name="connsiteY100" fmla="*/ 3889829 h 4178299"/>
              <a:gd name="connsiteX101" fmla="*/ 538166 w 4546354"/>
              <a:gd name="connsiteY101" fmla="*/ 3802743 h 4178299"/>
              <a:gd name="connsiteX102" fmla="*/ 509137 w 4546354"/>
              <a:gd name="connsiteY102" fmla="*/ 3715657 h 4178299"/>
              <a:gd name="connsiteX103" fmla="*/ 480108 w 4546354"/>
              <a:gd name="connsiteY103" fmla="*/ 3672114 h 4178299"/>
              <a:gd name="connsiteX104" fmla="*/ 363994 w 4546354"/>
              <a:gd name="connsiteY104" fmla="*/ 2351314 h 4178299"/>
              <a:gd name="connsiteX105" fmla="*/ 117251 w 4546354"/>
              <a:gd name="connsiteY105" fmla="*/ 1611086 h 4178299"/>
              <a:gd name="connsiteX106" fmla="*/ 117251 w 4546354"/>
              <a:gd name="connsiteY106" fmla="*/ 1611086 h 4178299"/>
              <a:gd name="connsiteX107" fmla="*/ 44680 w 4546354"/>
              <a:gd name="connsiteY107" fmla="*/ 1407886 h 4178299"/>
              <a:gd name="connsiteX108" fmla="*/ 30166 w 4546354"/>
              <a:gd name="connsiteY108" fmla="*/ 1364343 h 4178299"/>
              <a:gd name="connsiteX109" fmla="*/ 30166 w 4546354"/>
              <a:gd name="connsiteY109" fmla="*/ 870857 h 4178299"/>
              <a:gd name="connsiteX110" fmla="*/ 102737 w 4546354"/>
              <a:gd name="connsiteY110" fmla="*/ 783772 h 4178299"/>
              <a:gd name="connsiteX111" fmla="*/ 131766 w 4546354"/>
              <a:gd name="connsiteY111" fmla="*/ 827314 h 4178299"/>
              <a:gd name="connsiteX112" fmla="*/ 146280 w 4546354"/>
              <a:gd name="connsiteY112" fmla="*/ 928914 h 4178299"/>
              <a:gd name="connsiteX0" fmla="*/ 146280 w 4546354"/>
              <a:gd name="connsiteY0" fmla="*/ 928914 h 4178299"/>
              <a:gd name="connsiteX1" fmla="*/ 146280 w 4546354"/>
              <a:gd name="connsiteY1" fmla="*/ 928914 h 4178299"/>
              <a:gd name="connsiteX2" fmla="*/ 407537 w 4546354"/>
              <a:gd name="connsiteY2" fmla="*/ 928914 h 4178299"/>
              <a:gd name="connsiteX3" fmla="*/ 451080 w 4546354"/>
              <a:gd name="connsiteY3" fmla="*/ 957943 h 4178299"/>
              <a:gd name="connsiteX4" fmla="*/ 509137 w 4546354"/>
              <a:gd name="connsiteY4" fmla="*/ 972457 h 4178299"/>
              <a:gd name="connsiteX5" fmla="*/ 567194 w 4546354"/>
              <a:gd name="connsiteY5" fmla="*/ 1016000 h 4178299"/>
              <a:gd name="connsiteX6" fmla="*/ 668794 w 4546354"/>
              <a:gd name="connsiteY6" fmla="*/ 1045029 h 4178299"/>
              <a:gd name="connsiteX7" fmla="*/ 1336451 w 4546354"/>
              <a:gd name="connsiteY7" fmla="*/ 1030514 h 4178299"/>
              <a:gd name="connsiteX8" fmla="*/ 1467080 w 4546354"/>
              <a:gd name="connsiteY8" fmla="*/ 1016000 h 4178299"/>
              <a:gd name="connsiteX9" fmla="*/ 1510623 w 4546354"/>
              <a:gd name="connsiteY9" fmla="*/ 986972 h 4178299"/>
              <a:gd name="connsiteX10" fmla="*/ 1597708 w 4546354"/>
              <a:gd name="connsiteY10" fmla="*/ 957943 h 4178299"/>
              <a:gd name="connsiteX11" fmla="*/ 1641251 w 4546354"/>
              <a:gd name="connsiteY11" fmla="*/ 943429 h 4178299"/>
              <a:gd name="connsiteX12" fmla="*/ 2076680 w 4546354"/>
              <a:gd name="connsiteY12" fmla="*/ 928914 h 4178299"/>
              <a:gd name="connsiteX13" fmla="*/ 2221823 w 4546354"/>
              <a:gd name="connsiteY13" fmla="*/ 914400 h 4178299"/>
              <a:gd name="connsiteX14" fmla="*/ 2294394 w 4546354"/>
              <a:gd name="connsiteY14" fmla="*/ 986972 h 4178299"/>
              <a:gd name="connsiteX15" fmla="*/ 2352451 w 4546354"/>
              <a:gd name="connsiteY15" fmla="*/ 1001486 h 4178299"/>
              <a:gd name="connsiteX16" fmla="*/ 2483080 w 4546354"/>
              <a:gd name="connsiteY16" fmla="*/ 986972 h 4178299"/>
              <a:gd name="connsiteX17" fmla="*/ 2570166 w 4546354"/>
              <a:gd name="connsiteY17" fmla="*/ 957943 h 4178299"/>
              <a:gd name="connsiteX18" fmla="*/ 2613708 w 4546354"/>
              <a:gd name="connsiteY18" fmla="*/ 943429 h 4178299"/>
              <a:gd name="connsiteX19" fmla="*/ 2744337 w 4546354"/>
              <a:gd name="connsiteY19" fmla="*/ 914400 h 4178299"/>
              <a:gd name="connsiteX20" fmla="*/ 2816908 w 4546354"/>
              <a:gd name="connsiteY20" fmla="*/ 899886 h 4178299"/>
              <a:gd name="connsiteX21" fmla="*/ 3281366 w 4546354"/>
              <a:gd name="connsiteY21" fmla="*/ 885372 h 4178299"/>
              <a:gd name="connsiteX22" fmla="*/ 3281366 w 4546354"/>
              <a:gd name="connsiteY22" fmla="*/ 478972 h 4178299"/>
              <a:gd name="connsiteX23" fmla="*/ 3266851 w 4546354"/>
              <a:gd name="connsiteY23" fmla="*/ 435429 h 4178299"/>
              <a:gd name="connsiteX24" fmla="*/ 3237823 w 4546354"/>
              <a:gd name="connsiteY24" fmla="*/ 333829 h 4178299"/>
              <a:gd name="connsiteX25" fmla="*/ 3295880 w 4546354"/>
              <a:gd name="connsiteY25" fmla="*/ 14514 h 4178299"/>
              <a:gd name="connsiteX26" fmla="*/ 3339423 w 4546354"/>
              <a:gd name="connsiteY26" fmla="*/ 0 h 4178299"/>
              <a:gd name="connsiteX27" fmla="*/ 3455537 w 4546354"/>
              <a:gd name="connsiteY27" fmla="*/ 43543 h 4178299"/>
              <a:gd name="connsiteX28" fmla="*/ 3615194 w 4546354"/>
              <a:gd name="connsiteY28" fmla="*/ 116114 h 4178299"/>
              <a:gd name="connsiteX29" fmla="*/ 3716794 w 4546354"/>
              <a:gd name="connsiteY29" fmla="*/ 101600 h 4178299"/>
              <a:gd name="connsiteX30" fmla="*/ 3803880 w 4546354"/>
              <a:gd name="connsiteY30" fmla="*/ 72572 h 4178299"/>
              <a:gd name="connsiteX31" fmla="*/ 3876451 w 4546354"/>
              <a:gd name="connsiteY31" fmla="*/ 58057 h 4178299"/>
              <a:gd name="connsiteX32" fmla="*/ 4457023 w 4546354"/>
              <a:gd name="connsiteY32" fmla="*/ 72572 h 4178299"/>
              <a:gd name="connsiteX33" fmla="*/ 4544108 w 4546354"/>
              <a:gd name="connsiteY33" fmla="*/ 101600 h 4178299"/>
              <a:gd name="connsiteX34" fmla="*/ 4529594 w 4546354"/>
              <a:gd name="connsiteY34" fmla="*/ 232229 h 4178299"/>
              <a:gd name="connsiteX35" fmla="*/ 4500566 w 4546354"/>
              <a:gd name="connsiteY35" fmla="*/ 754743 h 4178299"/>
              <a:gd name="connsiteX36" fmla="*/ 4529594 w 4546354"/>
              <a:gd name="connsiteY36" fmla="*/ 1335314 h 4178299"/>
              <a:gd name="connsiteX37" fmla="*/ 4544108 w 4546354"/>
              <a:gd name="connsiteY37" fmla="*/ 1378857 h 4178299"/>
              <a:gd name="connsiteX38" fmla="*/ 4529594 w 4546354"/>
              <a:gd name="connsiteY38" fmla="*/ 1524000 h 4178299"/>
              <a:gd name="connsiteX39" fmla="*/ 4515080 w 4546354"/>
              <a:gd name="connsiteY39" fmla="*/ 1582057 h 4178299"/>
              <a:gd name="connsiteX40" fmla="*/ 4500566 w 4546354"/>
              <a:gd name="connsiteY40" fmla="*/ 1669143 h 4178299"/>
              <a:gd name="connsiteX41" fmla="*/ 4515080 w 4546354"/>
              <a:gd name="connsiteY41" fmla="*/ 1857829 h 4178299"/>
              <a:gd name="connsiteX42" fmla="*/ 4544108 w 4546354"/>
              <a:gd name="connsiteY42" fmla="*/ 1944914 h 4178299"/>
              <a:gd name="connsiteX43" fmla="*/ 4529594 w 4546354"/>
              <a:gd name="connsiteY43" fmla="*/ 2032000 h 4178299"/>
              <a:gd name="connsiteX44" fmla="*/ 4486051 w 4546354"/>
              <a:gd name="connsiteY44" fmla="*/ 2046514 h 4178299"/>
              <a:gd name="connsiteX45" fmla="*/ 4181251 w 4546354"/>
              <a:gd name="connsiteY45" fmla="*/ 2032000 h 4178299"/>
              <a:gd name="connsiteX46" fmla="*/ 4079651 w 4546354"/>
              <a:gd name="connsiteY46" fmla="*/ 2002972 h 4178299"/>
              <a:gd name="connsiteX47" fmla="*/ 3832908 w 4546354"/>
              <a:gd name="connsiteY47" fmla="*/ 2017486 h 4178299"/>
              <a:gd name="connsiteX48" fmla="*/ 3745823 w 4546354"/>
              <a:gd name="connsiteY48" fmla="*/ 2090057 h 4178299"/>
              <a:gd name="connsiteX49" fmla="*/ 3716794 w 4546354"/>
              <a:gd name="connsiteY49" fmla="*/ 2133600 h 4178299"/>
              <a:gd name="connsiteX50" fmla="*/ 3673251 w 4546354"/>
              <a:gd name="connsiteY50" fmla="*/ 2162629 h 4178299"/>
              <a:gd name="connsiteX51" fmla="*/ 3629708 w 4546354"/>
              <a:gd name="connsiteY51" fmla="*/ 2206172 h 4178299"/>
              <a:gd name="connsiteX52" fmla="*/ 3571651 w 4546354"/>
              <a:gd name="connsiteY52" fmla="*/ 2220686 h 4178299"/>
              <a:gd name="connsiteX53" fmla="*/ 3484566 w 4546354"/>
              <a:gd name="connsiteY53" fmla="*/ 2249714 h 4178299"/>
              <a:gd name="connsiteX54" fmla="*/ 3339423 w 4546354"/>
              <a:gd name="connsiteY54" fmla="*/ 2278743 h 4178299"/>
              <a:gd name="connsiteX55" fmla="*/ 3252337 w 4546354"/>
              <a:gd name="connsiteY55" fmla="*/ 2336800 h 4178299"/>
              <a:gd name="connsiteX56" fmla="*/ 3208794 w 4546354"/>
              <a:gd name="connsiteY56" fmla="*/ 2365829 h 4178299"/>
              <a:gd name="connsiteX57" fmla="*/ 3063651 w 4546354"/>
              <a:gd name="connsiteY57" fmla="*/ 2409372 h 4178299"/>
              <a:gd name="connsiteX58" fmla="*/ 2874966 w 4546354"/>
              <a:gd name="connsiteY58" fmla="*/ 2423886 h 4178299"/>
              <a:gd name="connsiteX59" fmla="*/ 2787880 w 4546354"/>
              <a:gd name="connsiteY59" fmla="*/ 2452914 h 4178299"/>
              <a:gd name="connsiteX60" fmla="*/ 2671766 w 4546354"/>
              <a:gd name="connsiteY60" fmla="*/ 2510972 h 4178299"/>
              <a:gd name="connsiteX61" fmla="*/ 2584680 w 4546354"/>
              <a:gd name="connsiteY61" fmla="*/ 2540000 h 4178299"/>
              <a:gd name="connsiteX62" fmla="*/ 2250851 w 4546354"/>
              <a:gd name="connsiteY62" fmla="*/ 2525486 h 4178299"/>
              <a:gd name="connsiteX63" fmla="*/ 2076680 w 4546354"/>
              <a:gd name="connsiteY63" fmla="*/ 2496457 h 4178299"/>
              <a:gd name="connsiteX64" fmla="*/ 1917023 w 4546354"/>
              <a:gd name="connsiteY64" fmla="*/ 2467429 h 4178299"/>
              <a:gd name="connsiteX65" fmla="*/ 1742851 w 4546354"/>
              <a:gd name="connsiteY65" fmla="*/ 2481943 h 4178299"/>
              <a:gd name="connsiteX66" fmla="*/ 1655766 w 4546354"/>
              <a:gd name="connsiteY66" fmla="*/ 2510972 h 4178299"/>
              <a:gd name="connsiteX67" fmla="*/ 1597708 w 4546354"/>
              <a:gd name="connsiteY67" fmla="*/ 2554514 h 4178299"/>
              <a:gd name="connsiteX68" fmla="*/ 1554166 w 4546354"/>
              <a:gd name="connsiteY68" fmla="*/ 2583543 h 4178299"/>
              <a:gd name="connsiteX69" fmla="*/ 1539651 w 4546354"/>
              <a:gd name="connsiteY69" fmla="*/ 2627086 h 4178299"/>
              <a:gd name="connsiteX70" fmla="*/ 1554166 w 4546354"/>
              <a:gd name="connsiteY70" fmla="*/ 2699657 h 4178299"/>
              <a:gd name="connsiteX71" fmla="*/ 1612223 w 4546354"/>
              <a:gd name="connsiteY71" fmla="*/ 2786743 h 4178299"/>
              <a:gd name="connsiteX72" fmla="*/ 1655766 w 4546354"/>
              <a:gd name="connsiteY72" fmla="*/ 2873829 h 4178299"/>
              <a:gd name="connsiteX73" fmla="*/ 1670280 w 4546354"/>
              <a:gd name="connsiteY73" fmla="*/ 2917372 h 4178299"/>
              <a:gd name="connsiteX74" fmla="*/ 1699308 w 4546354"/>
              <a:gd name="connsiteY74" fmla="*/ 2960914 h 4178299"/>
              <a:gd name="connsiteX75" fmla="*/ 1713823 w 4546354"/>
              <a:gd name="connsiteY75" fmla="*/ 3004457 h 4178299"/>
              <a:gd name="connsiteX76" fmla="*/ 1757366 w 4546354"/>
              <a:gd name="connsiteY76" fmla="*/ 3048000 h 4178299"/>
              <a:gd name="connsiteX77" fmla="*/ 1786394 w 4546354"/>
              <a:gd name="connsiteY77" fmla="*/ 3135086 h 4178299"/>
              <a:gd name="connsiteX78" fmla="*/ 1800908 w 4546354"/>
              <a:gd name="connsiteY78" fmla="*/ 3178629 h 4178299"/>
              <a:gd name="connsiteX79" fmla="*/ 1829937 w 4546354"/>
              <a:gd name="connsiteY79" fmla="*/ 3236686 h 4178299"/>
              <a:gd name="connsiteX80" fmla="*/ 1873480 w 4546354"/>
              <a:gd name="connsiteY80" fmla="*/ 3323772 h 4178299"/>
              <a:gd name="connsiteX81" fmla="*/ 1917023 w 4546354"/>
              <a:gd name="connsiteY81" fmla="*/ 3410857 h 4178299"/>
              <a:gd name="connsiteX82" fmla="*/ 1975080 w 4546354"/>
              <a:gd name="connsiteY82" fmla="*/ 3512457 h 4178299"/>
              <a:gd name="connsiteX83" fmla="*/ 1989594 w 4546354"/>
              <a:gd name="connsiteY83" fmla="*/ 3556000 h 4178299"/>
              <a:gd name="connsiteX84" fmla="*/ 2004108 w 4546354"/>
              <a:gd name="connsiteY84" fmla="*/ 3614057 h 4178299"/>
              <a:gd name="connsiteX85" fmla="*/ 2033137 w 4546354"/>
              <a:gd name="connsiteY85" fmla="*/ 3657600 h 4178299"/>
              <a:gd name="connsiteX86" fmla="*/ 2062166 w 4546354"/>
              <a:gd name="connsiteY86" fmla="*/ 3788229 h 4178299"/>
              <a:gd name="connsiteX87" fmla="*/ 2076680 w 4546354"/>
              <a:gd name="connsiteY87" fmla="*/ 3889829 h 4178299"/>
              <a:gd name="connsiteX88" fmla="*/ 2091194 w 4546354"/>
              <a:gd name="connsiteY88" fmla="*/ 3976914 h 4178299"/>
              <a:gd name="connsiteX89" fmla="*/ 2120223 w 4546354"/>
              <a:gd name="connsiteY89" fmla="*/ 4064000 h 4178299"/>
              <a:gd name="connsiteX90" fmla="*/ 2105708 w 4546354"/>
              <a:gd name="connsiteY90" fmla="*/ 4122057 h 4178299"/>
              <a:gd name="connsiteX91" fmla="*/ 1902508 w 4546354"/>
              <a:gd name="connsiteY91" fmla="*/ 4136572 h 4178299"/>
              <a:gd name="connsiteX92" fmla="*/ 1858966 w 4546354"/>
              <a:gd name="connsiteY92" fmla="*/ 4122057 h 4178299"/>
              <a:gd name="connsiteX93" fmla="*/ 1742851 w 4546354"/>
              <a:gd name="connsiteY93" fmla="*/ 4078514 h 4178299"/>
              <a:gd name="connsiteX94" fmla="*/ 1655766 w 4546354"/>
              <a:gd name="connsiteY94" fmla="*/ 4064000 h 4178299"/>
              <a:gd name="connsiteX95" fmla="*/ 1568680 w 4546354"/>
              <a:gd name="connsiteY95" fmla="*/ 4034972 h 4178299"/>
              <a:gd name="connsiteX96" fmla="*/ 1176794 w 4546354"/>
              <a:gd name="connsiteY96" fmla="*/ 4005943 h 4178299"/>
              <a:gd name="connsiteX97" fmla="*/ 930051 w 4546354"/>
              <a:gd name="connsiteY97" fmla="*/ 3976914 h 4178299"/>
              <a:gd name="connsiteX98" fmla="*/ 857480 w 4546354"/>
              <a:gd name="connsiteY98" fmla="*/ 3962400 h 4178299"/>
              <a:gd name="connsiteX99" fmla="*/ 741366 w 4546354"/>
              <a:gd name="connsiteY99" fmla="*/ 3918857 h 4178299"/>
              <a:gd name="connsiteX100" fmla="*/ 625251 w 4546354"/>
              <a:gd name="connsiteY100" fmla="*/ 3889829 h 4178299"/>
              <a:gd name="connsiteX101" fmla="*/ 538166 w 4546354"/>
              <a:gd name="connsiteY101" fmla="*/ 3802743 h 4178299"/>
              <a:gd name="connsiteX102" fmla="*/ 509137 w 4546354"/>
              <a:gd name="connsiteY102" fmla="*/ 3715657 h 4178299"/>
              <a:gd name="connsiteX103" fmla="*/ 480108 w 4546354"/>
              <a:gd name="connsiteY103" fmla="*/ 3672114 h 4178299"/>
              <a:gd name="connsiteX104" fmla="*/ 363994 w 4546354"/>
              <a:gd name="connsiteY104" fmla="*/ 2351314 h 4178299"/>
              <a:gd name="connsiteX105" fmla="*/ 117251 w 4546354"/>
              <a:gd name="connsiteY105" fmla="*/ 1611086 h 4178299"/>
              <a:gd name="connsiteX106" fmla="*/ 117251 w 4546354"/>
              <a:gd name="connsiteY106" fmla="*/ 1611086 h 4178299"/>
              <a:gd name="connsiteX107" fmla="*/ 44680 w 4546354"/>
              <a:gd name="connsiteY107" fmla="*/ 1407886 h 4178299"/>
              <a:gd name="connsiteX108" fmla="*/ 30166 w 4546354"/>
              <a:gd name="connsiteY108" fmla="*/ 1364343 h 4178299"/>
              <a:gd name="connsiteX109" fmla="*/ 30166 w 4546354"/>
              <a:gd name="connsiteY109" fmla="*/ 870857 h 4178299"/>
              <a:gd name="connsiteX110" fmla="*/ 102737 w 4546354"/>
              <a:gd name="connsiteY110" fmla="*/ 783772 h 4178299"/>
              <a:gd name="connsiteX111" fmla="*/ 252657 w 4546354"/>
              <a:gd name="connsiteY111" fmla="*/ 932543 h 4178299"/>
              <a:gd name="connsiteX112" fmla="*/ 146280 w 4546354"/>
              <a:gd name="connsiteY112" fmla="*/ 928914 h 4178299"/>
              <a:gd name="connsiteX0" fmla="*/ 156320 w 4556394"/>
              <a:gd name="connsiteY0" fmla="*/ 928914 h 4178299"/>
              <a:gd name="connsiteX1" fmla="*/ 156320 w 4556394"/>
              <a:gd name="connsiteY1" fmla="*/ 928914 h 4178299"/>
              <a:gd name="connsiteX2" fmla="*/ 417577 w 4556394"/>
              <a:gd name="connsiteY2" fmla="*/ 928914 h 4178299"/>
              <a:gd name="connsiteX3" fmla="*/ 461120 w 4556394"/>
              <a:gd name="connsiteY3" fmla="*/ 957943 h 4178299"/>
              <a:gd name="connsiteX4" fmla="*/ 519177 w 4556394"/>
              <a:gd name="connsiteY4" fmla="*/ 972457 h 4178299"/>
              <a:gd name="connsiteX5" fmla="*/ 577234 w 4556394"/>
              <a:gd name="connsiteY5" fmla="*/ 1016000 h 4178299"/>
              <a:gd name="connsiteX6" fmla="*/ 678834 w 4556394"/>
              <a:gd name="connsiteY6" fmla="*/ 1045029 h 4178299"/>
              <a:gd name="connsiteX7" fmla="*/ 1346491 w 4556394"/>
              <a:gd name="connsiteY7" fmla="*/ 1030514 h 4178299"/>
              <a:gd name="connsiteX8" fmla="*/ 1477120 w 4556394"/>
              <a:gd name="connsiteY8" fmla="*/ 1016000 h 4178299"/>
              <a:gd name="connsiteX9" fmla="*/ 1520663 w 4556394"/>
              <a:gd name="connsiteY9" fmla="*/ 986972 h 4178299"/>
              <a:gd name="connsiteX10" fmla="*/ 1607748 w 4556394"/>
              <a:gd name="connsiteY10" fmla="*/ 957943 h 4178299"/>
              <a:gd name="connsiteX11" fmla="*/ 1651291 w 4556394"/>
              <a:gd name="connsiteY11" fmla="*/ 943429 h 4178299"/>
              <a:gd name="connsiteX12" fmla="*/ 2086720 w 4556394"/>
              <a:gd name="connsiteY12" fmla="*/ 928914 h 4178299"/>
              <a:gd name="connsiteX13" fmla="*/ 2231863 w 4556394"/>
              <a:gd name="connsiteY13" fmla="*/ 914400 h 4178299"/>
              <a:gd name="connsiteX14" fmla="*/ 2304434 w 4556394"/>
              <a:gd name="connsiteY14" fmla="*/ 986972 h 4178299"/>
              <a:gd name="connsiteX15" fmla="*/ 2362491 w 4556394"/>
              <a:gd name="connsiteY15" fmla="*/ 1001486 h 4178299"/>
              <a:gd name="connsiteX16" fmla="*/ 2493120 w 4556394"/>
              <a:gd name="connsiteY16" fmla="*/ 986972 h 4178299"/>
              <a:gd name="connsiteX17" fmla="*/ 2580206 w 4556394"/>
              <a:gd name="connsiteY17" fmla="*/ 957943 h 4178299"/>
              <a:gd name="connsiteX18" fmla="*/ 2623748 w 4556394"/>
              <a:gd name="connsiteY18" fmla="*/ 943429 h 4178299"/>
              <a:gd name="connsiteX19" fmla="*/ 2754377 w 4556394"/>
              <a:gd name="connsiteY19" fmla="*/ 914400 h 4178299"/>
              <a:gd name="connsiteX20" fmla="*/ 2826948 w 4556394"/>
              <a:gd name="connsiteY20" fmla="*/ 899886 h 4178299"/>
              <a:gd name="connsiteX21" fmla="*/ 3291406 w 4556394"/>
              <a:gd name="connsiteY21" fmla="*/ 885372 h 4178299"/>
              <a:gd name="connsiteX22" fmla="*/ 3291406 w 4556394"/>
              <a:gd name="connsiteY22" fmla="*/ 478972 h 4178299"/>
              <a:gd name="connsiteX23" fmla="*/ 3276891 w 4556394"/>
              <a:gd name="connsiteY23" fmla="*/ 435429 h 4178299"/>
              <a:gd name="connsiteX24" fmla="*/ 3247863 w 4556394"/>
              <a:gd name="connsiteY24" fmla="*/ 333829 h 4178299"/>
              <a:gd name="connsiteX25" fmla="*/ 3305920 w 4556394"/>
              <a:gd name="connsiteY25" fmla="*/ 14514 h 4178299"/>
              <a:gd name="connsiteX26" fmla="*/ 3349463 w 4556394"/>
              <a:gd name="connsiteY26" fmla="*/ 0 h 4178299"/>
              <a:gd name="connsiteX27" fmla="*/ 3465577 w 4556394"/>
              <a:gd name="connsiteY27" fmla="*/ 43543 h 4178299"/>
              <a:gd name="connsiteX28" fmla="*/ 3625234 w 4556394"/>
              <a:gd name="connsiteY28" fmla="*/ 116114 h 4178299"/>
              <a:gd name="connsiteX29" fmla="*/ 3726834 w 4556394"/>
              <a:gd name="connsiteY29" fmla="*/ 101600 h 4178299"/>
              <a:gd name="connsiteX30" fmla="*/ 3813920 w 4556394"/>
              <a:gd name="connsiteY30" fmla="*/ 72572 h 4178299"/>
              <a:gd name="connsiteX31" fmla="*/ 3886491 w 4556394"/>
              <a:gd name="connsiteY31" fmla="*/ 58057 h 4178299"/>
              <a:gd name="connsiteX32" fmla="*/ 4467063 w 4556394"/>
              <a:gd name="connsiteY32" fmla="*/ 72572 h 4178299"/>
              <a:gd name="connsiteX33" fmla="*/ 4554148 w 4556394"/>
              <a:gd name="connsiteY33" fmla="*/ 101600 h 4178299"/>
              <a:gd name="connsiteX34" fmla="*/ 4539634 w 4556394"/>
              <a:gd name="connsiteY34" fmla="*/ 232229 h 4178299"/>
              <a:gd name="connsiteX35" fmla="*/ 4510606 w 4556394"/>
              <a:gd name="connsiteY35" fmla="*/ 754743 h 4178299"/>
              <a:gd name="connsiteX36" fmla="*/ 4539634 w 4556394"/>
              <a:gd name="connsiteY36" fmla="*/ 1335314 h 4178299"/>
              <a:gd name="connsiteX37" fmla="*/ 4554148 w 4556394"/>
              <a:gd name="connsiteY37" fmla="*/ 1378857 h 4178299"/>
              <a:gd name="connsiteX38" fmla="*/ 4539634 w 4556394"/>
              <a:gd name="connsiteY38" fmla="*/ 1524000 h 4178299"/>
              <a:gd name="connsiteX39" fmla="*/ 4525120 w 4556394"/>
              <a:gd name="connsiteY39" fmla="*/ 1582057 h 4178299"/>
              <a:gd name="connsiteX40" fmla="*/ 4510606 w 4556394"/>
              <a:gd name="connsiteY40" fmla="*/ 1669143 h 4178299"/>
              <a:gd name="connsiteX41" fmla="*/ 4525120 w 4556394"/>
              <a:gd name="connsiteY41" fmla="*/ 1857829 h 4178299"/>
              <a:gd name="connsiteX42" fmla="*/ 4554148 w 4556394"/>
              <a:gd name="connsiteY42" fmla="*/ 1944914 h 4178299"/>
              <a:gd name="connsiteX43" fmla="*/ 4539634 w 4556394"/>
              <a:gd name="connsiteY43" fmla="*/ 2032000 h 4178299"/>
              <a:gd name="connsiteX44" fmla="*/ 4496091 w 4556394"/>
              <a:gd name="connsiteY44" fmla="*/ 2046514 h 4178299"/>
              <a:gd name="connsiteX45" fmla="*/ 4191291 w 4556394"/>
              <a:gd name="connsiteY45" fmla="*/ 2032000 h 4178299"/>
              <a:gd name="connsiteX46" fmla="*/ 4089691 w 4556394"/>
              <a:gd name="connsiteY46" fmla="*/ 2002972 h 4178299"/>
              <a:gd name="connsiteX47" fmla="*/ 3842948 w 4556394"/>
              <a:gd name="connsiteY47" fmla="*/ 2017486 h 4178299"/>
              <a:gd name="connsiteX48" fmla="*/ 3755863 w 4556394"/>
              <a:gd name="connsiteY48" fmla="*/ 2090057 h 4178299"/>
              <a:gd name="connsiteX49" fmla="*/ 3726834 w 4556394"/>
              <a:gd name="connsiteY49" fmla="*/ 2133600 h 4178299"/>
              <a:gd name="connsiteX50" fmla="*/ 3683291 w 4556394"/>
              <a:gd name="connsiteY50" fmla="*/ 2162629 h 4178299"/>
              <a:gd name="connsiteX51" fmla="*/ 3639748 w 4556394"/>
              <a:gd name="connsiteY51" fmla="*/ 2206172 h 4178299"/>
              <a:gd name="connsiteX52" fmla="*/ 3581691 w 4556394"/>
              <a:gd name="connsiteY52" fmla="*/ 2220686 h 4178299"/>
              <a:gd name="connsiteX53" fmla="*/ 3494606 w 4556394"/>
              <a:gd name="connsiteY53" fmla="*/ 2249714 h 4178299"/>
              <a:gd name="connsiteX54" fmla="*/ 3349463 w 4556394"/>
              <a:gd name="connsiteY54" fmla="*/ 2278743 h 4178299"/>
              <a:gd name="connsiteX55" fmla="*/ 3262377 w 4556394"/>
              <a:gd name="connsiteY55" fmla="*/ 2336800 h 4178299"/>
              <a:gd name="connsiteX56" fmla="*/ 3218834 w 4556394"/>
              <a:gd name="connsiteY56" fmla="*/ 2365829 h 4178299"/>
              <a:gd name="connsiteX57" fmla="*/ 3073691 w 4556394"/>
              <a:gd name="connsiteY57" fmla="*/ 2409372 h 4178299"/>
              <a:gd name="connsiteX58" fmla="*/ 2885006 w 4556394"/>
              <a:gd name="connsiteY58" fmla="*/ 2423886 h 4178299"/>
              <a:gd name="connsiteX59" fmla="*/ 2797920 w 4556394"/>
              <a:gd name="connsiteY59" fmla="*/ 2452914 h 4178299"/>
              <a:gd name="connsiteX60" fmla="*/ 2681806 w 4556394"/>
              <a:gd name="connsiteY60" fmla="*/ 2510972 h 4178299"/>
              <a:gd name="connsiteX61" fmla="*/ 2594720 w 4556394"/>
              <a:gd name="connsiteY61" fmla="*/ 2540000 h 4178299"/>
              <a:gd name="connsiteX62" fmla="*/ 2260891 w 4556394"/>
              <a:gd name="connsiteY62" fmla="*/ 2525486 h 4178299"/>
              <a:gd name="connsiteX63" fmla="*/ 2086720 w 4556394"/>
              <a:gd name="connsiteY63" fmla="*/ 2496457 h 4178299"/>
              <a:gd name="connsiteX64" fmla="*/ 1927063 w 4556394"/>
              <a:gd name="connsiteY64" fmla="*/ 2467429 h 4178299"/>
              <a:gd name="connsiteX65" fmla="*/ 1752891 w 4556394"/>
              <a:gd name="connsiteY65" fmla="*/ 2481943 h 4178299"/>
              <a:gd name="connsiteX66" fmla="*/ 1665806 w 4556394"/>
              <a:gd name="connsiteY66" fmla="*/ 2510972 h 4178299"/>
              <a:gd name="connsiteX67" fmla="*/ 1607748 w 4556394"/>
              <a:gd name="connsiteY67" fmla="*/ 2554514 h 4178299"/>
              <a:gd name="connsiteX68" fmla="*/ 1564206 w 4556394"/>
              <a:gd name="connsiteY68" fmla="*/ 2583543 h 4178299"/>
              <a:gd name="connsiteX69" fmla="*/ 1549691 w 4556394"/>
              <a:gd name="connsiteY69" fmla="*/ 2627086 h 4178299"/>
              <a:gd name="connsiteX70" fmla="*/ 1564206 w 4556394"/>
              <a:gd name="connsiteY70" fmla="*/ 2699657 h 4178299"/>
              <a:gd name="connsiteX71" fmla="*/ 1622263 w 4556394"/>
              <a:gd name="connsiteY71" fmla="*/ 2786743 h 4178299"/>
              <a:gd name="connsiteX72" fmla="*/ 1665806 w 4556394"/>
              <a:gd name="connsiteY72" fmla="*/ 2873829 h 4178299"/>
              <a:gd name="connsiteX73" fmla="*/ 1680320 w 4556394"/>
              <a:gd name="connsiteY73" fmla="*/ 2917372 h 4178299"/>
              <a:gd name="connsiteX74" fmla="*/ 1709348 w 4556394"/>
              <a:gd name="connsiteY74" fmla="*/ 2960914 h 4178299"/>
              <a:gd name="connsiteX75" fmla="*/ 1723863 w 4556394"/>
              <a:gd name="connsiteY75" fmla="*/ 3004457 h 4178299"/>
              <a:gd name="connsiteX76" fmla="*/ 1767406 w 4556394"/>
              <a:gd name="connsiteY76" fmla="*/ 3048000 h 4178299"/>
              <a:gd name="connsiteX77" fmla="*/ 1796434 w 4556394"/>
              <a:gd name="connsiteY77" fmla="*/ 3135086 h 4178299"/>
              <a:gd name="connsiteX78" fmla="*/ 1810948 w 4556394"/>
              <a:gd name="connsiteY78" fmla="*/ 3178629 h 4178299"/>
              <a:gd name="connsiteX79" fmla="*/ 1839977 w 4556394"/>
              <a:gd name="connsiteY79" fmla="*/ 3236686 h 4178299"/>
              <a:gd name="connsiteX80" fmla="*/ 1883520 w 4556394"/>
              <a:gd name="connsiteY80" fmla="*/ 3323772 h 4178299"/>
              <a:gd name="connsiteX81" fmla="*/ 1927063 w 4556394"/>
              <a:gd name="connsiteY81" fmla="*/ 3410857 h 4178299"/>
              <a:gd name="connsiteX82" fmla="*/ 1985120 w 4556394"/>
              <a:gd name="connsiteY82" fmla="*/ 3512457 h 4178299"/>
              <a:gd name="connsiteX83" fmla="*/ 1999634 w 4556394"/>
              <a:gd name="connsiteY83" fmla="*/ 3556000 h 4178299"/>
              <a:gd name="connsiteX84" fmla="*/ 2014148 w 4556394"/>
              <a:gd name="connsiteY84" fmla="*/ 3614057 h 4178299"/>
              <a:gd name="connsiteX85" fmla="*/ 2043177 w 4556394"/>
              <a:gd name="connsiteY85" fmla="*/ 3657600 h 4178299"/>
              <a:gd name="connsiteX86" fmla="*/ 2072206 w 4556394"/>
              <a:gd name="connsiteY86" fmla="*/ 3788229 h 4178299"/>
              <a:gd name="connsiteX87" fmla="*/ 2086720 w 4556394"/>
              <a:gd name="connsiteY87" fmla="*/ 3889829 h 4178299"/>
              <a:gd name="connsiteX88" fmla="*/ 2101234 w 4556394"/>
              <a:gd name="connsiteY88" fmla="*/ 3976914 h 4178299"/>
              <a:gd name="connsiteX89" fmla="*/ 2130263 w 4556394"/>
              <a:gd name="connsiteY89" fmla="*/ 4064000 h 4178299"/>
              <a:gd name="connsiteX90" fmla="*/ 2115748 w 4556394"/>
              <a:gd name="connsiteY90" fmla="*/ 4122057 h 4178299"/>
              <a:gd name="connsiteX91" fmla="*/ 1912548 w 4556394"/>
              <a:gd name="connsiteY91" fmla="*/ 4136572 h 4178299"/>
              <a:gd name="connsiteX92" fmla="*/ 1869006 w 4556394"/>
              <a:gd name="connsiteY92" fmla="*/ 4122057 h 4178299"/>
              <a:gd name="connsiteX93" fmla="*/ 1752891 w 4556394"/>
              <a:gd name="connsiteY93" fmla="*/ 4078514 h 4178299"/>
              <a:gd name="connsiteX94" fmla="*/ 1665806 w 4556394"/>
              <a:gd name="connsiteY94" fmla="*/ 4064000 h 4178299"/>
              <a:gd name="connsiteX95" fmla="*/ 1578720 w 4556394"/>
              <a:gd name="connsiteY95" fmla="*/ 4034972 h 4178299"/>
              <a:gd name="connsiteX96" fmla="*/ 1186834 w 4556394"/>
              <a:gd name="connsiteY96" fmla="*/ 4005943 h 4178299"/>
              <a:gd name="connsiteX97" fmla="*/ 940091 w 4556394"/>
              <a:gd name="connsiteY97" fmla="*/ 3976914 h 4178299"/>
              <a:gd name="connsiteX98" fmla="*/ 867520 w 4556394"/>
              <a:gd name="connsiteY98" fmla="*/ 3962400 h 4178299"/>
              <a:gd name="connsiteX99" fmla="*/ 751406 w 4556394"/>
              <a:gd name="connsiteY99" fmla="*/ 3918857 h 4178299"/>
              <a:gd name="connsiteX100" fmla="*/ 635291 w 4556394"/>
              <a:gd name="connsiteY100" fmla="*/ 3889829 h 4178299"/>
              <a:gd name="connsiteX101" fmla="*/ 548206 w 4556394"/>
              <a:gd name="connsiteY101" fmla="*/ 3802743 h 4178299"/>
              <a:gd name="connsiteX102" fmla="*/ 519177 w 4556394"/>
              <a:gd name="connsiteY102" fmla="*/ 3715657 h 4178299"/>
              <a:gd name="connsiteX103" fmla="*/ 490148 w 4556394"/>
              <a:gd name="connsiteY103" fmla="*/ 3672114 h 4178299"/>
              <a:gd name="connsiteX104" fmla="*/ 374034 w 4556394"/>
              <a:gd name="connsiteY104" fmla="*/ 2351314 h 4178299"/>
              <a:gd name="connsiteX105" fmla="*/ 127291 w 4556394"/>
              <a:gd name="connsiteY105" fmla="*/ 1611086 h 4178299"/>
              <a:gd name="connsiteX106" fmla="*/ 127291 w 4556394"/>
              <a:gd name="connsiteY106" fmla="*/ 1611086 h 4178299"/>
              <a:gd name="connsiteX107" fmla="*/ 54720 w 4556394"/>
              <a:gd name="connsiteY107" fmla="*/ 1407886 h 4178299"/>
              <a:gd name="connsiteX108" fmla="*/ 40206 w 4556394"/>
              <a:gd name="connsiteY108" fmla="*/ 1364343 h 4178299"/>
              <a:gd name="connsiteX109" fmla="*/ 40206 w 4556394"/>
              <a:gd name="connsiteY109" fmla="*/ 870857 h 4178299"/>
              <a:gd name="connsiteX110" fmla="*/ 11177 w 4556394"/>
              <a:gd name="connsiteY110" fmla="*/ 932543 h 4178299"/>
              <a:gd name="connsiteX111" fmla="*/ 262697 w 4556394"/>
              <a:gd name="connsiteY111" fmla="*/ 932543 h 4178299"/>
              <a:gd name="connsiteX112" fmla="*/ 156320 w 4556394"/>
              <a:gd name="connsiteY112" fmla="*/ 928914 h 41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556394" h="4178299">
                <a:moveTo>
                  <a:pt x="156320" y="928914"/>
                </a:moveTo>
                <a:lnTo>
                  <a:pt x="156320" y="928914"/>
                </a:lnTo>
                <a:cubicBezTo>
                  <a:pt x="263501" y="917005"/>
                  <a:pt x="310396" y="902119"/>
                  <a:pt x="417577" y="928914"/>
                </a:cubicBezTo>
                <a:cubicBezTo>
                  <a:pt x="434500" y="933145"/>
                  <a:pt x="445086" y="951071"/>
                  <a:pt x="461120" y="957943"/>
                </a:cubicBezTo>
                <a:cubicBezTo>
                  <a:pt x="479455" y="965801"/>
                  <a:pt x="499825" y="967619"/>
                  <a:pt x="519177" y="972457"/>
                </a:cubicBezTo>
                <a:cubicBezTo>
                  <a:pt x="538529" y="986971"/>
                  <a:pt x="556231" y="1003998"/>
                  <a:pt x="577234" y="1016000"/>
                </a:cubicBezTo>
                <a:cubicBezTo>
                  <a:pt x="593426" y="1025253"/>
                  <a:pt x="666270" y="1041888"/>
                  <a:pt x="678834" y="1045029"/>
                </a:cubicBezTo>
                <a:lnTo>
                  <a:pt x="1346491" y="1030514"/>
                </a:lnTo>
                <a:cubicBezTo>
                  <a:pt x="1390273" y="1028922"/>
                  <a:pt x="1434617" y="1026625"/>
                  <a:pt x="1477120" y="1016000"/>
                </a:cubicBezTo>
                <a:cubicBezTo>
                  <a:pt x="1494043" y="1011769"/>
                  <a:pt x="1504723" y="994057"/>
                  <a:pt x="1520663" y="986972"/>
                </a:cubicBezTo>
                <a:cubicBezTo>
                  <a:pt x="1548624" y="974545"/>
                  <a:pt x="1578720" y="967619"/>
                  <a:pt x="1607748" y="957943"/>
                </a:cubicBezTo>
                <a:cubicBezTo>
                  <a:pt x="1622262" y="953105"/>
                  <a:pt x="1636000" y="943939"/>
                  <a:pt x="1651291" y="943429"/>
                </a:cubicBezTo>
                <a:lnTo>
                  <a:pt x="2086720" y="928914"/>
                </a:lnTo>
                <a:cubicBezTo>
                  <a:pt x="2135101" y="924076"/>
                  <a:pt x="2183384" y="910671"/>
                  <a:pt x="2231863" y="914400"/>
                </a:cubicBezTo>
                <a:cubicBezTo>
                  <a:pt x="2286556" y="918607"/>
                  <a:pt x="2269094" y="963412"/>
                  <a:pt x="2304434" y="986972"/>
                </a:cubicBezTo>
                <a:cubicBezTo>
                  <a:pt x="2321032" y="998037"/>
                  <a:pt x="2343139" y="996648"/>
                  <a:pt x="2362491" y="1001486"/>
                </a:cubicBezTo>
                <a:cubicBezTo>
                  <a:pt x="2406034" y="996648"/>
                  <a:pt x="2450160" y="995564"/>
                  <a:pt x="2493120" y="986972"/>
                </a:cubicBezTo>
                <a:cubicBezTo>
                  <a:pt x="2523125" y="980971"/>
                  <a:pt x="2551177" y="967619"/>
                  <a:pt x="2580206" y="957943"/>
                </a:cubicBezTo>
                <a:cubicBezTo>
                  <a:pt x="2594720" y="953105"/>
                  <a:pt x="2608746" y="946430"/>
                  <a:pt x="2623748" y="943429"/>
                </a:cubicBezTo>
                <a:cubicBezTo>
                  <a:pt x="2842691" y="899639"/>
                  <a:pt x="2569848" y="955406"/>
                  <a:pt x="2754377" y="914400"/>
                </a:cubicBezTo>
                <a:cubicBezTo>
                  <a:pt x="2778459" y="909049"/>
                  <a:pt x="2802315" y="901218"/>
                  <a:pt x="2826948" y="899886"/>
                </a:cubicBezTo>
                <a:cubicBezTo>
                  <a:pt x="2981617" y="891526"/>
                  <a:pt x="3136587" y="890210"/>
                  <a:pt x="3291406" y="885372"/>
                </a:cubicBezTo>
                <a:cubicBezTo>
                  <a:pt x="3306027" y="680671"/>
                  <a:pt x="3315489" y="683673"/>
                  <a:pt x="3291406" y="478972"/>
                </a:cubicBezTo>
                <a:cubicBezTo>
                  <a:pt x="3289618" y="463777"/>
                  <a:pt x="3281094" y="450140"/>
                  <a:pt x="3276891" y="435429"/>
                </a:cubicBezTo>
                <a:cubicBezTo>
                  <a:pt x="3240433" y="307828"/>
                  <a:pt x="3282669" y="438251"/>
                  <a:pt x="3247863" y="333829"/>
                </a:cubicBezTo>
                <a:cubicBezTo>
                  <a:pt x="3257354" y="143996"/>
                  <a:pt x="3182827" y="76060"/>
                  <a:pt x="3305920" y="14514"/>
                </a:cubicBezTo>
                <a:cubicBezTo>
                  <a:pt x="3319604" y="7672"/>
                  <a:pt x="3334949" y="4838"/>
                  <a:pt x="3349463" y="0"/>
                </a:cubicBezTo>
                <a:cubicBezTo>
                  <a:pt x="3382784" y="11107"/>
                  <a:pt x="3438299" y="28664"/>
                  <a:pt x="3465577" y="43543"/>
                </a:cubicBezTo>
                <a:cubicBezTo>
                  <a:pt x="3610945" y="122835"/>
                  <a:pt x="3491755" y="89419"/>
                  <a:pt x="3625234" y="116114"/>
                </a:cubicBezTo>
                <a:cubicBezTo>
                  <a:pt x="3659101" y="111276"/>
                  <a:pt x="3693500" y="109292"/>
                  <a:pt x="3726834" y="101600"/>
                </a:cubicBezTo>
                <a:cubicBezTo>
                  <a:pt x="3756649" y="94720"/>
                  <a:pt x="3783915" y="78573"/>
                  <a:pt x="3813920" y="72572"/>
                </a:cubicBezTo>
                <a:lnTo>
                  <a:pt x="3886491" y="58057"/>
                </a:lnTo>
                <a:cubicBezTo>
                  <a:pt x="4080015" y="62895"/>
                  <a:pt x="4273889" y="59974"/>
                  <a:pt x="4467063" y="72572"/>
                </a:cubicBezTo>
                <a:cubicBezTo>
                  <a:pt x="4497597" y="74563"/>
                  <a:pt x="4554148" y="101600"/>
                  <a:pt x="4554148" y="101600"/>
                </a:cubicBezTo>
                <a:cubicBezTo>
                  <a:pt x="4549310" y="145143"/>
                  <a:pt x="4541822" y="188473"/>
                  <a:pt x="4539634" y="232229"/>
                </a:cubicBezTo>
                <a:cubicBezTo>
                  <a:pt x="4513098" y="762963"/>
                  <a:pt x="4556394" y="525799"/>
                  <a:pt x="4510606" y="754743"/>
                </a:cubicBezTo>
                <a:cubicBezTo>
                  <a:pt x="4513782" y="859562"/>
                  <a:pt x="4505181" y="1163047"/>
                  <a:pt x="4539634" y="1335314"/>
                </a:cubicBezTo>
                <a:cubicBezTo>
                  <a:pt x="4542634" y="1350316"/>
                  <a:pt x="4549310" y="1364343"/>
                  <a:pt x="4554148" y="1378857"/>
                </a:cubicBezTo>
                <a:cubicBezTo>
                  <a:pt x="4549310" y="1427238"/>
                  <a:pt x="4546510" y="1475866"/>
                  <a:pt x="4539634" y="1524000"/>
                </a:cubicBezTo>
                <a:cubicBezTo>
                  <a:pt x="4536813" y="1543747"/>
                  <a:pt x="4529032" y="1562496"/>
                  <a:pt x="4525120" y="1582057"/>
                </a:cubicBezTo>
                <a:cubicBezTo>
                  <a:pt x="4519349" y="1610915"/>
                  <a:pt x="4515444" y="1640114"/>
                  <a:pt x="4510606" y="1669143"/>
                </a:cubicBezTo>
                <a:cubicBezTo>
                  <a:pt x="4515444" y="1732038"/>
                  <a:pt x="4515282" y="1795520"/>
                  <a:pt x="4525120" y="1857829"/>
                </a:cubicBezTo>
                <a:cubicBezTo>
                  <a:pt x="4529892" y="1888053"/>
                  <a:pt x="4554148" y="1944914"/>
                  <a:pt x="4554148" y="1944914"/>
                </a:cubicBezTo>
                <a:cubicBezTo>
                  <a:pt x="4549310" y="1973943"/>
                  <a:pt x="4554235" y="2006448"/>
                  <a:pt x="4539634" y="2032000"/>
                </a:cubicBezTo>
                <a:cubicBezTo>
                  <a:pt x="4532043" y="2045284"/>
                  <a:pt x="4511390" y="2046514"/>
                  <a:pt x="4496091" y="2046514"/>
                </a:cubicBezTo>
                <a:cubicBezTo>
                  <a:pt x="4394376" y="2046514"/>
                  <a:pt x="4292891" y="2036838"/>
                  <a:pt x="4191291" y="2032000"/>
                </a:cubicBezTo>
                <a:cubicBezTo>
                  <a:pt x="4170758" y="2025156"/>
                  <a:pt x="4107916" y="2002972"/>
                  <a:pt x="4089691" y="2002972"/>
                </a:cubicBezTo>
                <a:cubicBezTo>
                  <a:pt x="4007301" y="2002972"/>
                  <a:pt x="3925196" y="2012648"/>
                  <a:pt x="3842948" y="2017486"/>
                </a:cubicBezTo>
                <a:cubicBezTo>
                  <a:pt x="3800134" y="2046029"/>
                  <a:pt x="3790787" y="2048149"/>
                  <a:pt x="3755863" y="2090057"/>
                </a:cubicBezTo>
                <a:cubicBezTo>
                  <a:pt x="3744696" y="2103458"/>
                  <a:pt x="3739169" y="2121265"/>
                  <a:pt x="3726834" y="2133600"/>
                </a:cubicBezTo>
                <a:cubicBezTo>
                  <a:pt x="3714499" y="2145935"/>
                  <a:pt x="3696692" y="2151462"/>
                  <a:pt x="3683291" y="2162629"/>
                </a:cubicBezTo>
                <a:cubicBezTo>
                  <a:pt x="3667522" y="2175770"/>
                  <a:pt x="3657570" y="2195988"/>
                  <a:pt x="3639748" y="2206172"/>
                </a:cubicBezTo>
                <a:cubicBezTo>
                  <a:pt x="3622428" y="2216069"/>
                  <a:pt x="3600798" y="2214954"/>
                  <a:pt x="3581691" y="2220686"/>
                </a:cubicBezTo>
                <a:cubicBezTo>
                  <a:pt x="3552383" y="2229478"/>
                  <a:pt x="3524788" y="2244683"/>
                  <a:pt x="3494606" y="2249714"/>
                </a:cubicBezTo>
                <a:cubicBezTo>
                  <a:pt x="3387844" y="2267509"/>
                  <a:pt x="3436070" y="2257092"/>
                  <a:pt x="3349463" y="2278743"/>
                </a:cubicBezTo>
                <a:lnTo>
                  <a:pt x="3262377" y="2336800"/>
                </a:lnTo>
                <a:cubicBezTo>
                  <a:pt x="3247863" y="2346476"/>
                  <a:pt x="3235383" y="2360313"/>
                  <a:pt x="3218834" y="2365829"/>
                </a:cubicBezTo>
                <a:cubicBezTo>
                  <a:pt x="3195424" y="2373632"/>
                  <a:pt x="3107585" y="2405384"/>
                  <a:pt x="3073691" y="2409372"/>
                </a:cubicBezTo>
                <a:cubicBezTo>
                  <a:pt x="3011042" y="2416743"/>
                  <a:pt x="2947901" y="2419048"/>
                  <a:pt x="2885006" y="2423886"/>
                </a:cubicBezTo>
                <a:cubicBezTo>
                  <a:pt x="2855977" y="2433562"/>
                  <a:pt x="2823380" y="2435941"/>
                  <a:pt x="2797920" y="2452914"/>
                </a:cubicBezTo>
                <a:cubicBezTo>
                  <a:pt x="2739833" y="2491639"/>
                  <a:pt x="2759919" y="2482567"/>
                  <a:pt x="2681806" y="2510972"/>
                </a:cubicBezTo>
                <a:cubicBezTo>
                  <a:pt x="2653049" y="2521429"/>
                  <a:pt x="2594720" y="2540000"/>
                  <a:pt x="2594720" y="2540000"/>
                </a:cubicBezTo>
                <a:cubicBezTo>
                  <a:pt x="2483444" y="2535162"/>
                  <a:pt x="2371866" y="2534998"/>
                  <a:pt x="2260891" y="2525486"/>
                </a:cubicBezTo>
                <a:cubicBezTo>
                  <a:pt x="2202248" y="2520459"/>
                  <a:pt x="2144986" y="2504781"/>
                  <a:pt x="2086720" y="2496457"/>
                </a:cubicBezTo>
                <a:cubicBezTo>
                  <a:pt x="1965373" y="2479122"/>
                  <a:pt x="2018309" y="2490240"/>
                  <a:pt x="1927063" y="2467429"/>
                </a:cubicBezTo>
                <a:cubicBezTo>
                  <a:pt x="1869006" y="2472267"/>
                  <a:pt x="1810357" y="2472365"/>
                  <a:pt x="1752891" y="2481943"/>
                </a:cubicBezTo>
                <a:cubicBezTo>
                  <a:pt x="1722709" y="2486973"/>
                  <a:pt x="1665806" y="2510972"/>
                  <a:pt x="1665806" y="2510972"/>
                </a:cubicBezTo>
                <a:cubicBezTo>
                  <a:pt x="1646453" y="2525486"/>
                  <a:pt x="1627433" y="2540454"/>
                  <a:pt x="1607748" y="2554514"/>
                </a:cubicBezTo>
                <a:cubicBezTo>
                  <a:pt x="1593553" y="2564653"/>
                  <a:pt x="1575103" y="2569922"/>
                  <a:pt x="1564206" y="2583543"/>
                </a:cubicBezTo>
                <a:cubicBezTo>
                  <a:pt x="1554649" y="2595490"/>
                  <a:pt x="1554529" y="2612572"/>
                  <a:pt x="1549691" y="2627086"/>
                </a:cubicBezTo>
                <a:cubicBezTo>
                  <a:pt x="1554529" y="2651276"/>
                  <a:pt x="1553998" y="2677199"/>
                  <a:pt x="1564206" y="2699657"/>
                </a:cubicBezTo>
                <a:cubicBezTo>
                  <a:pt x="1578643" y="2731418"/>
                  <a:pt x="1622263" y="2786743"/>
                  <a:pt x="1622263" y="2786743"/>
                </a:cubicBezTo>
                <a:cubicBezTo>
                  <a:pt x="1658744" y="2896189"/>
                  <a:pt x="1609533" y="2761283"/>
                  <a:pt x="1665806" y="2873829"/>
                </a:cubicBezTo>
                <a:cubicBezTo>
                  <a:pt x="1672648" y="2887513"/>
                  <a:pt x="1673478" y="2903688"/>
                  <a:pt x="1680320" y="2917372"/>
                </a:cubicBezTo>
                <a:cubicBezTo>
                  <a:pt x="1688121" y="2932974"/>
                  <a:pt x="1701547" y="2945312"/>
                  <a:pt x="1709348" y="2960914"/>
                </a:cubicBezTo>
                <a:cubicBezTo>
                  <a:pt x="1716190" y="2974598"/>
                  <a:pt x="1715376" y="2991727"/>
                  <a:pt x="1723863" y="3004457"/>
                </a:cubicBezTo>
                <a:cubicBezTo>
                  <a:pt x="1735249" y="3021536"/>
                  <a:pt x="1752892" y="3033486"/>
                  <a:pt x="1767406" y="3048000"/>
                </a:cubicBezTo>
                <a:lnTo>
                  <a:pt x="1796434" y="3135086"/>
                </a:lnTo>
                <a:cubicBezTo>
                  <a:pt x="1801272" y="3149600"/>
                  <a:pt x="1804106" y="3164945"/>
                  <a:pt x="1810948" y="3178629"/>
                </a:cubicBezTo>
                <a:cubicBezTo>
                  <a:pt x="1820624" y="3197981"/>
                  <a:pt x="1831454" y="3216799"/>
                  <a:pt x="1839977" y="3236686"/>
                </a:cubicBezTo>
                <a:cubicBezTo>
                  <a:pt x="1876033" y="3320816"/>
                  <a:pt x="1827732" y="3240091"/>
                  <a:pt x="1883520" y="3323772"/>
                </a:cubicBezTo>
                <a:cubicBezTo>
                  <a:pt x="1920002" y="3433218"/>
                  <a:pt x="1870789" y="3298309"/>
                  <a:pt x="1927063" y="3410857"/>
                </a:cubicBezTo>
                <a:cubicBezTo>
                  <a:pt x="1982474" y="3521679"/>
                  <a:pt x="1879829" y="3372070"/>
                  <a:pt x="1985120" y="3512457"/>
                </a:cubicBezTo>
                <a:cubicBezTo>
                  <a:pt x="1989958" y="3526971"/>
                  <a:pt x="1995431" y="3541289"/>
                  <a:pt x="1999634" y="3556000"/>
                </a:cubicBezTo>
                <a:cubicBezTo>
                  <a:pt x="2005114" y="3575180"/>
                  <a:pt x="2006290" y="3595722"/>
                  <a:pt x="2014148" y="3614057"/>
                </a:cubicBezTo>
                <a:cubicBezTo>
                  <a:pt x="2021020" y="3630091"/>
                  <a:pt x="2033501" y="3643086"/>
                  <a:pt x="2043177" y="3657600"/>
                </a:cubicBezTo>
                <a:cubicBezTo>
                  <a:pt x="2056223" y="3709783"/>
                  <a:pt x="2062994" y="3732959"/>
                  <a:pt x="2072206" y="3788229"/>
                </a:cubicBezTo>
                <a:cubicBezTo>
                  <a:pt x="2077830" y="3821974"/>
                  <a:pt x="2081518" y="3856016"/>
                  <a:pt x="2086720" y="3889829"/>
                </a:cubicBezTo>
                <a:cubicBezTo>
                  <a:pt x="2091195" y="3918916"/>
                  <a:pt x="2094096" y="3948364"/>
                  <a:pt x="2101234" y="3976914"/>
                </a:cubicBezTo>
                <a:cubicBezTo>
                  <a:pt x="2108655" y="4006599"/>
                  <a:pt x="2130263" y="4064000"/>
                  <a:pt x="2130263" y="4064000"/>
                </a:cubicBezTo>
                <a:cubicBezTo>
                  <a:pt x="2125425" y="4083352"/>
                  <a:pt x="2128518" y="4106733"/>
                  <a:pt x="2115748" y="4122057"/>
                </a:cubicBezTo>
                <a:cubicBezTo>
                  <a:pt x="2068880" y="4178299"/>
                  <a:pt x="1956347" y="4140952"/>
                  <a:pt x="1912548" y="4136572"/>
                </a:cubicBezTo>
                <a:cubicBezTo>
                  <a:pt x="1898034" y="4131734"/>
                  <a:pt x="1883331" y="4127429"/>
                  <a:pt x="1869006" y="4122057"/>
                </a:cubicBezTo>
                <a:cubicBezTo>
                  <a:pt x="1852585" y="4115899"/>
                  <a:pt x="1779836" y="4084502"/>
                  <a:pt x="1752891" y="4078514"/>
                </a:cubicBezTo>
                <a:cubicBezTo>
                  <a:pt x="1724163" y="4072130"/>
                  <a:pt x="1694356" y="4071137"/>
                  <a:pt x="1665806" y="4064000"/>
                </a:cubicBezTo>
                <a:cubicBezTo>
                  <a:pt x="1636121" y="4056579"/>
                  <a:pt x="1609011" y="4039300"/>
                  <a:pt x="1578720" y="4034972"/>
                </a:cubicBezTo>
                <a:cubicBezTo>
                  <a:pt x="1381211" y="4006755"/>
                  <a:pt x="1511288" y="4022165"/>
                  <a:pt x="1186834" y="4005943"/>
                </a:cubicBezTo>
                <a:cubicBezTo>
                  <a:pt x="1071568" y="3967522"/>
                  <a:pt x="1190960" y="4003322"/>
                  <a:pt x="940091" y="3976914"/>
                </a:cubicBezTo>
                <a:cubicBezTo>
                  <a:pt x="915557" y="3974331"/>
                  <a:pt x="891710" y="3967238"/>
                  <a:pt x="867520" y="3962400"/>
                </a:cubicBezTo>
                <a:cubicBezTo>
                  <a:pt x="798976" y="3916705"/>
                  <a:pt x="847410" y="3941012"/>
                  <a:pt x="751406" y="3918857"/>
                </a:cubicBezTo>
                <a:cubicBezTo>
                  <a:pt x="712532" y="3909886"/>
                  <a:pt x="635291" y="3889829"/>
                  <a:pt x="635291" y="3889829"/>
                </a:cubicBezTo>
                <a:cubicBezTo>
                  <a:pt x="606263" y="3860800"/>
                  <a:pt x="561188" y="3841689"/>
                  <a:pt x="548206" y="3802743"/>
                </a:cubicBezTo>
                <a:cubicBezTo>
                  <a:pt x="538530" y="3773714"/>
                  <a:pt x="536150" y="3741117"/>
                  <a:pt x="519177" y="3715657"/>
                </a:cubicBezTo>
                <a:lnTo>
                  <a:pt x="490148" y="3672114"/>
                </a:lnTo>
                <a:lnTo>
                  <a:pt x="374034" y="2351314"/>
                </a:lnTo>
                <a:lnTo>
                  <a:pt x="127291" y="1611086"/>
                </a:lnTo>
                <a:lnTo>
                  <a:pt x="127291" y="1611086"/>
                </a:lnTo>
                <a:cubicBezTo>
                  <a:pt x="73004" y="1466321"/>
                  <a:pt x="96820" y="1534187"/>
                  <a:pt x="54720" y="1407886"/>
                </a:cubicBezTo>
                <a:lnTo>
                  <a:pt x="40206" y="1364343"/>
                </a:lnTo>
                <a:cubicBezTo>
                  <a:pt x="17353" y="1158678"/>
                  <a:pt x="10040" y="1152401"/>
                  <a:pt x="40206" y="870857"/>
                </a:cubicBezTo>
                <a:cubicBezTo>
                  <a:pt x="42631" y="848223"/>
                  <a:pt x="0" y="943720"/>
                  <a:pt x="11177" y="932543"/>
                </a:cubicBezTo>
                <a:cubicBezTo>
                  <a:pt x="20853" y="947057"/>
                  <a:pt x="255826" y="916510"/>
                  <a:pt x="262697" y="932543"/>
                </a:cubicBezTo>
                <a:cubicBezTo>
                  <a:pt x="299089" y="1017457"/>
                  <a:pt x="153901" y="911981"/>
                  <a:pt x="156320" y="928914"/>
                </a:cubicBezTo>
                <a:close/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20" y="1887215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Capturing</a:t>
            </a:r>
            <a:r>
              <a:rPr lang="es-ES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wider</a:t>
            </a:r>
            <a:r>
              <a:rPr lang="es-ES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matrix</a:t>
            </a:r>
            <a:endParaRPr lang="en-GB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NV landscape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680" y="1844824"/>
            <a:ext cx="31318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820" y="4149080"/>
            <a:ext cx="56007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lackdown Hills HNVF overvie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700808"/>
            <a:ext cx="644420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HNV </a:t>
            </a:r>
            <a:r>
              <a:rPr kumimoji="0" lang="es-E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farmland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s-ES" sz="2800" b="1" kern="0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= 10% of </a:t>
            </a:r>
            <a:r>
              <a:rPr kumimoji="0" lang="es-E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Blackdown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Hills AONB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Mostly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Grade 4 and 5 </a:t>
            </a:r>
            <a:r>
              <a:rPr kumimoji="0" lang="es-E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land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s-E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but</a:t>
            </a:r>
            <a:r>
              <a:rPr lang="es-ES" sz="28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s-E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not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LFA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2664" cy="1143000"/>
          </a:xfrm>
        </p:spPr>
        <p:txBody>
          <a:bodyPr/>
          <a:lstStyle/>
          <a:p>
            <a:pPr algn="l"/>
            <a:r>
              <a:rPr lang="es-ES" sz="2400" b="1" dirty="0" err="1" smtClean="0"/>
              <a:t>Extent</a:t>
            </a:r>
            <a:r>
              <a:rPr lang="es-ES" sz="2400" b="1" dirty="0" smtClean="0"/>
              <a:t> of HNV </a:t>
            </a:r>
            <a:r>
              <a:rPr lang="es-ES" sz="2400" b="1" dirty="0" err="1" smtClean="0"/>
              <a:t>farmland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each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area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according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project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maps</a:t>
            </a:r>
            <a:r>
              <a:rPr lang="es-ES" sz="2400" b="1" dirty="0" smtClean="0"/>
              <a:t>, and the % </a:t>
            </a:r>
            <a:r>
              <a:rPr lang="es-ES" sz="2400" b="1" dirty="0" err="1" smtClean="0"/>
              <a:t>cover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designations</a:t>
            </a:r>
            <a:endParaRPr lang="en-GB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512" y="1522448"/>
          <a:ext cx="9144000" cy="4869158"/>
        </p:xfrm>
        <a:graphic>
          <a:graphicData uri="http://schemas.openxmlformats.org/drawingml/2006/table">
            <a:tbl>
              <a:tblPr/>
              <a:tblGrid>
                <a:gridCol w="1583160"/>
                <a:gridCol w="1152128"/>
                <a:gridCol w="1484574"/>
                <a:gridCol w="1611770"/>
                <a:gridCol w="1612368"/>
                <a:gridCol w="1700000"/>
              </a:tblGrid>
              <a:tr h="1623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extent of study </a:t>
                      </a:r>
                      <a:r>
                        <a:rPr lang="en-GB" sz="2400" kern="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area ha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5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HNVF </a:t>
                      </a:r>
                      <a:r>
                        <a:rPr lang="en-GB" sz="2400" b="1" kern="50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as % of study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% of HNVF </a:t>
                      </a:r>
                      <a:r>
                        <a:rPr lang="en-GB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covered</a:t>
                      </a:r>
                      <a:r>
                        <a:rPr lang="en-GB" sz="2400" b="1" kern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by </a:t>
                      </a:r>
                      <a:r>
                        <a:rPr lang="en-GB" sz="2400" b="1" kern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SAC </a:t>
                      </a:r>
                      <a:endParaRPr lang="en-GB" sz="2400" b="1" kern="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% of HNVF </a:t>
                      </a:r>
                      <a:r>
                        <a:rPr lang="en-GB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covered by SSSI</a:t>
                      </a:r>
                      <a:endParaRPr lang="en-GB" sz="24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% of HNVF </a:t>
                      </a:r>
                      <a:r>
                        <a:rPr lang="es-ES" sz="2400" b="1" kern="50" dirty="0" err="1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covered</a:t>
                      </a: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400" b="1" kern="50" dirty="0" err="1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by</a:t>
                      </a: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County </a:t>
                      </a:r>
                      <a:r>
                        <a:rPr lang="es-ES" sz="2400" b="1" kern="50" dirty="0" err="1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Sites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Blackdown</a:t>
                      </a: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Hills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36,860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GB" sz="2400" b="1" kern="5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0.1</a:t>
                      </a:r>
                      <a:endParaRPr lang="en-GB" sz="2400" b="1" kern="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Culm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40,628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400" b="1" kern="5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8.5</a:t>
                      </a:r>
                      <a:endParaRPr lang="en-GB" sz="2400" b="1" kern="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GB" sz="24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South Devon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33,700 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b="1" kern="5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GB" sz="2400" b="1" kern="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kern="50" dirty="0" err="1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Dartmoor</a:t>
                      </a:r>
                      <a:endParaRPr lang="en-GB" sz="2400" b="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b="0" kern="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7,903 </a:t>
                      </a:r>
                      <a:endParaRPr lang="en-GB" sz="2400" b="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en-GB" sz="2400" b="1" kern="5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en-GB" sz="2400" b="1" kern="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en-GB" sz="24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4211960" cy="1512168"/>
          </a:xfrm>
        </p:spPr>
        <p:txBody>
          <a:bodyPr/>
          <a:lstStyle/>
          <a:p>
            <a:pPr algn="l"/>
            <a:r>
              <a:rPr lang="en-GB" sz="2400" dirty="0" smtClean="0"/>
              <a:t>For separate case-study reports:</a:t>
            </a:r>
            <a:br>
              <a:rPr lang="en-GB" sz="2400" dirty="0" smtClean="0"/>
            </a:br>
            <a:r>
              <a:rPr lang="en-GB" sz="2400" dirty="0" smtClean="0">
                <a:hlinkClick r:id="rId2"/>
              </a:rPr>
              <a:t>http://www.efncp.org/projects/united-kingdom/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4701439" cy="6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18648" cy="1563960"/>
          </a:xfrm>
        </p:spPr>
        <p:txBody>
          <a:bodyPr/>
          <a:lstStyle/>
          <a:p>
            <a:pPr algn="l"/>
            <a:r>
              <a:rPr lang="es-ES" sz="2800" dirty="0" smtClean="0"/>
              <a:t>So </a:t>
            </a:r>
            <a:r>
              <a:rPr lang="es-ES" sz="2800" dirty="0" err="1" smtClean="0"/>
              <a:t>beyond</a:t>
            </a:r>
            <a:r>
              <a:rPr lang="es-ES" sz="2800" dirty="0" smtClean="0"/>
              <a:t> </a:t>
            </a:r>
            <a:r>
              <a:rPr lang="es-ES" sz="2800" dirty="0" err="1" smtClean="0"/>
              <a:t>designated</a:t>
            </a:r>
            <a:r>
              <a:rPr lang="es-ES" sz="2800" dirty="0" smtClean="0"/>
              <a:t> </a:t>
            </a:r>
            <a:r>
              <a:rPr lang="es-ES" sz="2800" dirty="0" err="1" smtClean="0"/>
              <a:t>sites</a:t>
            </a:r>
            <a:r>
              <a:rPr lang="es-ES" sz="2800" dirty="0" smtClean="0"/>
              <a:t>, </a:t>
            </a:r>
            <a:r>
              <a:rPr lang="es-ES" sz="2800" dirty="0" err="1" smtClean="0"/>
              <a:t>there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a </a:t>
            </a:r>
            <a:r>
              <a:rPr lang="es-ES" sz="2800" dirty="0" err="1" smtClean="0"/>
              <a:t>larger</a:t>
            </a:r>
            <a:r>
              <a:rPr lang="es-ES" sz="2800" dirty="0" smtClean="0"/>
              <a:t> </a:t>
            </a:r>
            <a:r>
              <a:rPr lang="es-ES" sz="2800" dirty="0" err="1" smtClean="0"/>
              <a:t>area</a:t>
            </a:r>
            <a:r>
              <a:rPr lang="es-ES" sz="2800" dirty="0" smtClean="0"/>
              <a:t> of similar, </a:t>
            </a:r>
            <a:r>
              <a:rPr lang="es-ES" sz="2800" dirty="0" err="1" smtClean="0"/>
              <a:t>broadly</a:t>
            </a:r>
            <a:r>
              <a:rPr lang="es-ES" sz="2800" dirty="0" smtClean="0"/>
              <a:t> </a:t>
            </a:r>
            <a:r>
              <a:rPr lang="es-ES" sz="2800" dirty="0" err="1" smtClean="0"/>
              <a:t>semi</a:t>
            </a:r>
            <a:r>
              <a:rPr lang="es-ES" sz="2800" dirty="0" smtClean="0"/>
              <a:t>-natural </a:t>
            </a:r>
            <a:r>
              <a:rPr lang="es-ES" sz="2800" dirty="0" err="1" smtClean="0"/>
              <a:t>farmland</a:t>
            </a:r>
            <a:r>
              <a:rPr lang="es-ES" sz="2800" dirty="0" smtClean="0"/>
              <a:t> of </a:t>
            </a:r>
            <a:r>
              <a:rPr lang="es-ES" sz="2800" dirty="0" err="1" smtClean="0"/>
              <a:t>high</a:t>
            </a:r>
            <a:r>
              <a:rPr lang="es-ES" sz="2800" dirty="0" smtClean="0"/>
              <a:t> </a:t>
            </a:r>
            <a:r>
              <a:rPr lang="es-ES" sz="2800" dirty="0" err="1" smtClean="0"/>
              <a:t>nature</a:t>
            </a:r>
            <a:r>
              <a:rPr lang="es-ES" sz="2800" dirty="0" smtClean="0"/>
              <a:t> </a:t>
            </a:r>
            <a:r>
              <a:rPr lang="es-ES" sz="2800" dirty="0" err="1" smtClean="0"/>
              <a:t>value</a:t>
            </a:r>
            <a:r>
              <a:rPr lang="es-ES" sz="2800" dirty="0" smtClean="0"/>
              <a:t>. Policy </a:t>
            </a:r>
            <a:r>
              <a:rPr lang="es-ES" sz="2800" dirty="0" err="1" smtClean="0"/>
              <a:t>should</a:t>
            </a:r>
            <a:r>
              <a:rPr lang="es-ES" sz="2800" dirty="0" smtClean="0"/>
              <a:t> </a:t>
            </a:r>
            <a:r>
              <a:rPr lang="es-ES" sz="2800" dirty="0" err="1" smtClean="0"/>
              <a:t>recognise</a:t>
            </a:r>
            <a:r>
              <a:rPr lang="es-ES" sz="2800" dirty="0" smtClean="0"/>
              <a:t> </a:t>
            </a:r>
            <a:r>
              <a:rPr lang="es-ES" sz="2800" dirty="0" err="1" smtClean="0"/>
              <a:t>this</a:t>
            </a:r>
            <a:r>
              <a:rPr lang="es-ES" sz="2800" dirty="0" smtClean="0"/>
              <a:t>.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842120"/>
          <a:ext cx="8458200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9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933525"/>
            <a:ext cx="82819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323799" y="87015"/>
            <a:ext cx="784860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dirty="0" err="1" smtClean="0">
                <a:solidFill>
                  <a:schemeClr val="bg2"/>
                </a:solidFill>
                <a:latin typeface="Arial" charset="0"/>
              </a:rPr>
              <a:t>Ground-truthing</a:t>
            </a:r>
            <a:r>
              <a:rPr lang="es-ES" sz="3200" dirty="0" smtClean="0">
                <a:solidFill>
                  <a:schemeClr val="bg2"/>
                </a:solidFill>
                <a:latin typeface="Arial" charset="0"/>
              </a:rPr>
              <a:t> the </a:t>
            </a:r>
            <a:r>
              <a:rPr lang="es-ES" sz="3200" dirty="0" err="1" smtClean="0">
                <a:solidFill>
                  <a:schemeClr val="bg2"/>
                </a:solidFill>
                <a:latin typeface="Arial" charset="0"/>
              </a:rPr>
              <a:t>big</a:t>
            </a:r>
            <a:r>
              <a:rPr lang="es-ES" sz="32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s-ES" sz="3200" dirty="0" err="1" smtClean="0">
                <a:solidFill>
                  <a:schemeClr val="bg2"/>
                </a:solidFill>
                <a:latin typeface="Arial" charset="0"/>
              </a:rPr>
              <a:t>maps</a:t>
            </a:r>
            <a:r>
              <a:rPr lang="es-ES" sz="3200" dirty="0" smtClean="0">
                <a:solidFill>
                  <a:schemeClr val="bg2"/>
                </a:solidFill>
                <a:latin typeface="Arial" charset="0"/>
              </a:rPr>
              <a:t>…</a:t>
            </a:r>
            <a:endParaRPr lang="es-E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4176464" cy="586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219476" y="1700808"/>
            <a:ext cx="2808908" cy="936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dirty="0" smtClean="0">
                <a:solidFill>
                  <a:srgbClr val="CC0000"/>
                </a:solidFill>
                <a:latin typeface="Arial" charset="0"/>
              </a:rPr>
              <a:t>HNV map for UK based on CORINE</a:t>
            </a:r>
            <a:endParaRPr lang="en-GB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7560840" cy="108012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2400" dirty="0">
                <a:solidFill>
                  <a:schemeClr val="accent6"/>
                </a:solidFill>
              </a:rPr>
              <a:t>Natural England draft </a:t>
            </a:r>
            <a:r>
              <a:rPr lang="en-GB" sz="2400" dirty="0" smtClean="0">
                <a:solidFill>
                  <a:schemeClr val="accent6"/>
                </a:solidFill>
              </a:rPr>
              <a:t>map of HNV farmland </a:t>
            </a:r>
            <a:r>
              <a:rPr lang="en-GB" sz="2400" dirty="0" smtClean="0">
                <a:solidFill>
                  <a:schemeClr val="accent6"/>
                </a:solidFill>
              </a:rPr>
              <a:t>–p</a:t>
            </a:r>
            <a:r>
              <a:rPr lang="es-ES" sz="2400" dirty="0" err="1" smtClean="0">
                <a:solidFill>
                  <a:schemeClr val="accent6"/>
                </a:solidFill>
                <a:latin typeface="Arial" charset="0"/>
              </a:rPr>
              <a:t>riority</a:t>
            </a:r>
            <a:r>
              <a:rPr lang="es-ES" sz="24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Arial" charset="0"/>
              </a:rPr>
              <a:t>semi</a:t>
            </a:r>
            <a:r>
              <a:rPr lang="es-ES" sz="2400" dirty="0" smtClean="0">
                <a:solidFill>
                  <a:schemeClr val="accent6"/>
                </a:solidFill>
                <a:latin typeface="Arial" charset="0"/>
              </a:rPr>
              <a:t>-natural </a:t>
            </a:r>
            <a:r>
              <a:rPr lang="es-ES" sz="2400" dirty="0" err="1" smtClean="0">
                <a:solidFill>
                  <a:schemeClr val="accent6"/>
                </a:solidFill>
                <a:latin typeface="Arial" charset="0"/>
              </a:rPr>
              <a:t>habitats</a:t>
            </a:r>
            <a:r>
              <a:rPr lang="es-ES" sz="2400" dirty="0" smtClean="0">
                <a:solidFill>
                  <a:schemeClr val="accent6"/>
                </a:solidFill>
                <a:latin typeface="Arial" charset="0"/>
              </a:rPr>
              <a:t> + suites of </a:t>
            </a:r>
            <a:r>
              <a:rPr lang="es-ES" sz="2400" dirty="0" err="1" smtClean="0">
                <a:solidFill>
                  <a:schemeClr val="accent6"/>
                </a:solidFill>
                <a:latin typeface="Arial" charset="0"/>
              </a:rPr>
              <a:t>farmland</a:t>
            </a:r>
            <a:r>
              <a:rPr lang="es-ES" sz="24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  <a:latin typeface="Arial" charset="0"/>
              </a:rPr>
              <a:t>species</a:t>
            </a:r>
            <a:r>
              <a:rPr lang="es-ES" sz="2400" dirty="0" smtClean="0">
                <a:solidFill>
                  <a:schemeClr val="accent6"/>
                </a:solidFill>
                <a:latin typeface="Arial" charset="0"/>
              </a:rPr>
              <a:t>.</a:t>
            </a:r>
            <a:endParaRPr lang="en-GB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lm Bursdon NE HNV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algn="l"/>
            <a:r>
              <a:rPr lang="es-ES" sz="2800" b="1" dirty="0" err="1" smtClean="0"/>
              <a:t>Part</a:t>
            </a:r>
            <a:r>
              <a:rPr lang="es-ES" sz="2800" b="1" dirty="0" smtClean="0"/>
              <a:t> of Culm </a:t>
            </a:r>
            <a:r>
              <a:rPr lang="es-ES" sz="2800" b="1" dirty="0" err="1" smtClean="0"/>
              <a:t>grassland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area</a:t>
            </a:r>
            <a:r>
              <a:rPr lang="es-ES" sz="2800" b="1" dirty="0" smtClean="0"/>
              <a:t> </a:t>
            </a:r>
            <a:br>
              <a:rPr lang="es-ES" sz="2800" b="1" dirty="0" smtClean="0"/>
            </a:br>
            <a:r>
              <a:rPr lang="es-ES" sz="2400" b="1" dirty="0" smtClean="0"/>
              <a:t>NE HNV </a:t>
            </a:r>
            <a:r>
              <a:rPr lang="es-ES" sz="2400" b="1" dirty="0" err="1" smtClean="0"/>
              <a:t>map</a:t>
            </a:r>
            <a:r>
              <a:rPr lang="es-ES" sz="2400" b="1" dirty="0" smtClean="0"/>
              <a:t> in red, </a:t>
            </a:r>
            <a:r>
              <a:rPr lang="es-ES" sz="2400" b="1" dirty="0" err="1" smtClean="0"/>
              <a:t>project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map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green</a:t>
            </a:r>
            <a:r>
              <a:rPr lang="es-ES" sz="2400" b="1" dirty="0" smtClean="0"/>
              <a:t>/</a:t>
            </a:r>
            <a:r>
              <a:rPr lang="es-ES" sz="2400" b="1" dirty="0" err="1" smtClean="0"/>
              <a:t>brown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3789040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Priority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habitats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inventory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misses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large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areas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 of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semi</a:t>
            </a:r>
            <a:r>
              <a:rPr lang="es-ES" dirty="0" smtClean="0">
                <a:solidFill>
                  <a:schemeClr val="accent2"/>
                </a:solidFill>
                <a:latin typeface="+mn-lt"/>
              </a:rPr>
              <a:t>-natural </a:t>
            </a:r>
            <a:r>
              <a:rPr lang="es-ES" dirty="0" err="1" smtClean="0">
                <a:solidFill>
                  <a:schemeClr val="accent2"/>
                </a:solidFill>
                <a:latin typeface="+mn-lt"/>
              </a:rPr>
              <a:t>farmland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What</a:t>
            </a:r>
            <a:r>
              <a:rPr lang="fr-FR" sz="2800" b="1" dirty="0" smtClean="0"/>
              <a:t> sort of </a:t>
            </a:r>
            <a:r>
              <a:rPr lang="fr-FR" sz="2800" b="1" dirty="0" err="1" smtClean="0"/>
              <a:t>farms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farm</a:t>
            </a:r>
            <a:r>
              <a:rPr lang="fr-FR" sz="2800" b="1" dirty="0" smtClean="0"/>
              <a:t> types are </a:t>
            </a:r>
            <a:r>
              <a:rPr lang="fr-FR" sz="2800" b="1" dirty="0" err="1" smtClean="0"/>
              <a:t>found</a:t>
            </a:r>
            <a:r>
              <a:rPr lang="fr-FR" sz="2800" b="1" dirty="0" smtClean="0"/>
              <a:t> on the land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mapped</a:t>
            </a:r>
            <a:r>
              <a:rPr lang="fr-FR" sz="2800" b="1" dirty="0" smtClean="0"/>
              <a:t> as HNV?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063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tried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characterise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using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</a:t>
            </a:r>
            <a:r>
              <a:rPr lang="fr-FR" sz="2400" dirty="0" smtClean="0">
                <a:solidFill>
                  <a:schemeClr val="accent2"/>
                </a:solidFill>
              </a:rPr>
              <a:t> Survey, RLR (LPIS), IACS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Not </a:t>
            </a:r>
            <a:r>
              <a:rPr lang="fr-FR" sz="2400" dirty="0" smtClean="0">
                <a:solidFill>
                  <a:schemeClr val="accent2"/>
                </a:solidFill>
              </a:rPr>
              <a:t>a </a:t>
            </a:r>
            <a:r>
              <a:rPr lang="fr-FR" sz="2400" dirty="0" err="1" smtClean="0">
                <a:solidFill>
                  <a:schemeClr val="accent2"/>
                </a:solidFill>
              </a:rPr>
              <a:t>great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success</a:t>
            </a:r>
            <a:r>
              <a:rPr lang="fr-FR" sz="2400" dirty="0" smtClean="0">
                <a:solidFill>
                  <a:schemeClr val="accent2"/>
                </a:solidFill>
              </a:rPr>
              <a:t> – data </a:t>
            </a:r>
            <a:r>
              <a:rPr lang="fr-FR" sz="2400" dirty="0" err="1" smtClean="0">
                <a:solidFill>
                  <a:schemeClr val="accent2"/>
                </a:solidFill>
              </a:rPr>
              <a:t>handling</a:t>
            </a:r>
            <a:r>
              <a:rPr lang="fr-FR" sz="2400" dirty="0" smtClean="0">
                <a:solidFill>
                  <a:schemeClr val="accent2"/>
                </a:solidFill>
              </a:rPr>
              <a:t> issues, and </a:t>
            </a:r>
            <a:r>
              <a:rPr lang="fr-FR" sz="2400" dirty="0" err="1" smtClean="0">
                <a:solidFill>
                  <a:schemeClr val="accent2"/>
                </a:solidFill>
              </a:rPr>
              <a:t>limits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usefulness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RLR and IACS have </a:t>
            </a:r>
            <a:r>
              <a:rPr lang="fr-FR" sz="2400" dirty="0" err="1" smtClean="0">
                <a:solidFill>
                  <a:schemeClr val="accent2"/>
                </a:solidFill>
              </a:rPr>
              <a:t>very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limited</a:t>
            </a:r>
            <a:r>
              <a:rPr lang="fr-FR" sz="2400" dirty="0" smtClean="0">
                <a:solidFill>
                  <a:schemeClr val="accent2"/>
                </a:solidFill>
              </a:rPr>
              <a:t> information </a:t>
            </a:r>
            <a:r>
              <a:rPr lang="fr-FR" sz="2400" dirty="0" err="1" smtClean="0">
                <a:solidFill>
                  <a:schemeClr val="accent2"/>
                </a:solidFill>
              </a:rPr>
              <a:t>compared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some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other</a:t>
            </a:r>
            <a:r>
              <a:rPr lang="fr-FR" sz="2400" dirty="0" smtClean="0">
                <a:solidFill>
                  <a:schemeClr val="accent2"/>
                </a:solidFill>
              </a:rPr>
              <a:t> countries, and </a:t>
            </a:r>
            <a:r>
              <a:rPr lang="fr-FR" sz="2400" dirty="0" err="1" smtClean="0">
                <a:solidFill>
                  <a:schemeClr val="accent2"/>
                </a:solidFill>
              </a:rPr>
              <a:t>access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problems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need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make</a:t>
            </a:r>
            <a:r>
              <a:rPr lang="fr-FR" sz="2400" dirty="0" smtClean="0">
                <a:solidFill>
                  <a:schemeClr val="accent2"/>
                </a:solidFill>
              </a:rPr>
              <a:t> data </a:t>
            </a:r>
            <a:r>
              <a:rPr lang="fr-FR" sz="2400" dirty="0" err="1" smtClean="0">
                <a:solidFill>
                  <a:schemeClr val="accent2"/>
                </a:solidFill>
              </a:rPr>
              <a:t>systems</a:t>
            </a:r>
            <a:r>
              <a:rPr lang="fr-FR" sz="2400" dirty="0" smtClean="0">
                <a:solidFill>
                  <a:schemeClr val="accent2"/>
                </a:solidFill>
              </a:rPr>
              <a:t> fit for </a:t>
            </a:r>
            <a:r>
              <a:rPr lang="fr-FR" sz="2400" dirty="0" err="1" smtClean="0">
                <a:solidFill>
                  <a:schemeClr val="accent2"/>
                </a:solidFill>
              </a:rPr>
              <a:t>purpose</a:t>
            </a:r>
            <a:r>
              <a:rPr lang="fr-FR" sz="2400" dirty="0" smtClean="0">
                <a:solidFill>
                  <a:schemeClr val="accent2"/>
                </a:solidFill>
              </a:rPr>
              <a:t> in the </a:t>
            </a:r>
            <a:r>
              <a:rPr lang="fr-FR" sz="2400" dirty="0" err="1" smtClean="0">
                <a:solidFill>
                  <a:schemeClr val="accent2"/>
                </a:solidFill>
              </a:rPr>
              <a:t>context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current</a:t>
            </a:r>
            <a:r>
              <a:rPr lang="fr-FR" sz="2400" dirty="0" smtClean="0">
                <a:solidFill>
                  <a:schemeClr val="accent2"/>
                </a:solidFill>
              </a:rPr>
              <a:t> rural </a:t>
            </a:r>
            <a:r>
              <a:rPr lang="fr-FR" sz="2400" dirty="0" err="1" smtClean="0">
                <a:solidFill>
                  <a:schemeClr val="accent2"/>
                </a:solidFill>
              </a:rPr>
              <a:t>policy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aims</a:t>
            </a:r>
            <a:r>
              <a:rPr lang="fr-FR" sz="2400" dirty="0" smtClean="0">
                <a:solidFill>
                  <a:schemeClr val="accent2"/>
                </a:solidFill>
              </a:rPr>
              <a:t> (public </a:t>
            </a:r>
            <a:r>
              <a:rPr lang="fr-FR" sz="2400" dirty="0" err="1" smtClean="0">
                <a:solidFill>
                  <a:schemeClr val="accent2"/>
                </a:solidFill>
              </a:rPr>
              <a:t>goods</a:t>
            </a:r>
            <a:r>
              <a:rPr lang="fr-FR" sz="2400" dirty="0" smtClean="0">
                <a:solidFill>
                  <a:schemeClr val="accent2"/>
                </a:solidFill>
              </a:rPr>
              <a:t> etc.)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But </a:t>
            </a:r>
            <a:r>
              <a:rPr lang="fr-FR" sz="2800" b="1" dirty="0" err="1" smtClean="0"/>
              <a:t>some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things</a:t>
            </a:r>
            <a:r>
              <a:rPr lang="fr-FR" sz="2800" b="1" dirty="0" smtClean="0"/>
              <a:t> are apparent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24936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occurs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across</a:t>
            </a:r>
            <a:r>
              <a:rPr lang="fr-FR" sz="2400" dirty="0" smtClean="0">
                <a:solidFill>
                  <a:schemeClr val="accent2"/>
                </a:solidFill>
              </a:rPr>
              <a:t> a range of 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situations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 </a:t>
            </a:r>
            <a:r>
              <a:rPr lang="fr-FR" sz="2400" dirty="0" err="1" smtClean="0">
                <a:solidFill>
                  <a:schemeClr val="accent2"/>
                </a:solidFill>
              </a:rPr>
              <a:t>inextricably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linked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grazing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livestock</a:t>
            </a:r>
            <a:r>
              <a:rPr lang="fr-FR" sz="2400" dirty="0" smtClean="0">
                <a:solidFill>
                  <a:schemeClr val="accent2"/>
                </a:solidFill>
              </a:rPr>
              <a:t> and more </a:t>
            </a:r>
            <a:r>
              <a:rPr lang="fr-FR" sz="2400" dirty="0" err="1" smtClean="0">
                <a:solidFill>
                  <a:schemeClr val="accent2"/>
                </a:solidFill>
              </a:rPr>
              <a:t>likely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beef</a:t>
            </a:r>
            <a:r>
              <a:rPr lang="fr-FR" sz="2400" dirty="0" smtClean="0">
                <a:solidFill>
                  <a:schemeClr val="accent2"/>
                </a:solidFill>
              </a:rPr>
              <a:t>/</a:t>
            </a:r>
            <a:r>
              <a:rPr lang="fr-FR" sz="2400" dirty="0" err="1" smtClean="0">
                <a:solidFill>
                  <a:schemeClr val="accent2"/>
                </a:solidFill>
              </a:rPr>
              <a:t>sheep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though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also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dairy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horses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ponies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Very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small</a:t>
            </a:r>
            <a:r>
              <a:rPr lang="fr-FR" sz="2400" dirty="0" smtClean="0">
                <a:solidFill>
                  <a:schemeClr val="accent2"/>
                </a:solidFill>
              </a:rPr>
              <a:t> and « </a:t>
            </a:r>
            <a:r>
              <a:rPr lang="fr-FR" sz="2400" dirty="0" err="1" smtClean="0">
                <a:solidFill>
                  <a:schemeClr val="accent2"/>
                </a:solidFill>
              </a:rPr>
              <a:t>other</a:t>
            </a:r>
            <a:r>
              <a:rPr lang="fr-FR" sz="2400" dirty="0" smtClean="0">
                <a:solidFill>
                  <a:schemeClr val="accent2"/>
                </a:solidFill>
              </a:rPr>
              <a:t> » </a:t>
            </a:r>
            <a:r>
              <a:rPr lang="fr-FR" sz="2400" dirty="0" err="1" smtClean="0">
                <a:solidFill>
                  <a:schemeClr val="accent2"/>
                </a:solidFill>
              </a:rPr>
              <a:t>category</a:t>
            </a:r>
            <a:r>
              <a:rPr lang="fr-FR" sz="2400" dirty="0" smtClean="0">
                <a:solidFill>
                  <a:schemeClr val="accent2"/>
                </a:solidFill>
              </a:rPr>
              <a:t> holdings are over-</a:t>
            </a:r>
            <a:r>
              <a:rPr lang="fr-FR" sz="2400" dirty="0" err="1" smtClean="0">
                <a:solidFill>
                  <a:schemeClr val="accent2"/>
                </a:solidFill>
              </a:rPr>
              <a:t>represented</a:t>
            </a:r>
            <a:r>
              <a:rPr lang="fr-FR" sz="2400" dirty="0" smtClean="0">
                <a:solidFill>
                  <a:schemeClr val="accent2"/>
                </a:solidFill>
              </a:rPr>
              <a:t> –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often</a:t>
            </a:r>
            <a:r>
              <a:rPr lang="fr-FR" sz="2400" dirty="0" smtClean="0">
                <a:solidFill>
                  <a:schemeClr val="accent2"/>
                </a:solidFill>
              </a:rPr>
              <a:t> not </a:t>
            </a:r>
            <a:r>
              <a:rPr lang="fr-FR" sz="2400" dirty="0" err="1" smtClean="0">
                <a:solidFill>
                  <a:schemeClr val="accent2"/>
                </a:solidFill>
              </a:rPr>
              <a:t>mainstream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These</a:t>
            </a:r>
            <a:r>
              <a:rPr lang="fr-FR" sz="2400" dirty="0" smtClean="0">
                <a:solidFill>
                  <a:schemeClr val="accent2"/>
                </a:solidFill>
              </a:rPr>
              <a:t> holdings are more </a:t>
            </a:r>
            <a:r>
              <a:rPr lang="fr-FR" sz="2400" dirty="0" err="1" smtClean="0">
                <a:solidFill>
                  <a:schemeClr val="accent2"/>
                </a:solidFill>
              </a:rPr>
              <a:t>likely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largely</a:t>
            </a:r>
            <a:r>
              <a:rPr lang="fr-FR" sz="2400" dirty="0" smtClean="0">
                <a:solidFill>
                  <a:schemeClr val="accent2"/>
                </a:solidFill>
              </a:rPr>
              <a:t>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whereas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it</a:t>
            </a:r>
            <a:r>
              <a:rPr lang="fr-FR" sz="2400" dirty="0" smtClean="0">
                <a:solidFill>
                  <a:schemeClr val="accent2"/>
                </a:solidFill>
              </a:rPr>
              <a:t> tends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a </a:t>
            </a:r>
            <a:r>
              <a:rPr lang="fr-FR" sz="2400" dirty="0" err="1" smtClean="0">
                <a:solidFill>
                  <a:schemeClr val="accent2"/>
                </a:solidFill>
              </a:rPr>
              <a:t>smaller</a:t>
            </a:r>
            <a:r>
              <a:rPr lang="fr-FR" sz="2400" dirty="0" smtClean="0">
                <a:solidFill>
                  <a:schemeClr val="accent2"/>
                </a:solidFill>
              </a:rPr>
              <a:t> proportion of </a:t>
            </a:r>
            <a:r>
              <a:rPr lang="fr-FR" sz="2400" dirty="0" err="1" smtClean="0">
                <a:solidFill>
                  <a:schemeClr val="accent2"/>
                </a:solidFill>
              </a:rPr>
              <a:t>larger</a:t>
            </a:r>
            <a:r>
              <a:rPr lang="fr-FR" sz="2400" dirty="0" smtClean="0">
                <a:solidFill>
                  <a:schemeClr val="accent2"/>
                </a:solidFill>
              </a:rPr>
              <a:t> commercial holdings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17%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woodland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not </a:t>
            </a:r>
            <a:r>
              <a:rPr lang="fr-FR" sz="2400" dirty="0" err="1" smtClean="0">
                <a:solidFill>
                  <a:schemeClr val="accent2"/>
                </a:solidFill>
              </a:rPr>
              <a:t>recorded</a:t>
            </a:r>
            <a:r>
              <a:rPr lang="fr-FR" sz="2400" dirty="0" smtClean="0">
                <a:solidFill>
                  <a:schemeClr val="accent2"/>
                </a:solidFill>
              </a:rPr>
              <a:t> on Rural Land </a:t>
            </a:r>
            <a:r>
              <a:rPr lang="fr-FR" sz="2400" dirty="0" err="1" smtClean="0">
                <a:solidFill>
                  <a:schemeClr val="accent2"/>
                </a:solidFill>
              </a:rPr>
              <a:t>Register</a:t>
            </a:r>
            <a:r>
              <a:rPr lang="fr-FR" sz="2400" dirty="0" smtClean="0">
                <a:solidFill>
                  <a:schemeClr val="accent2"/>
                </a:solidFill>
              </a:rPr>
              <a:t> – LPIS (</a:t>
            </a:r>
            <a:r>
              <a:rPr lang="fr-FR" sz="2400" dirty="0" err="1" smtClean="0">
                <a:solidFill>
                  <a:schemeClr val="accent2"/>
                </a:solidFill>
              </a:rPr>
              <a:t>higher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than</a:t>
            </a:r>
            <a:r>
              <a:rPr lang="fr-FR" sz="2400" dirty="0" smtClean="0">
                <a:solidFill>
                  <a:schemeClr val="accent2"/>
                </a:solidFill>
              </a:rPr>
              <a:t> the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average</a:t>
            </a:r>
            <a:r>
              <a:rPr lang="fr-FR" sz="2400" dirty="0" smtClean="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4" y="188640"/>
            <a:ext cx="8134672" cy="1143000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HNVF as % of Holding Size for Different Types of Farm with HNVF in the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Blackdown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Hills AONB (sample parishes)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1484784"/>
            <a:ext cx="8927976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4300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Farm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income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south-west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England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are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thinking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strategically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where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HNV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farmland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graph</a:t>
            </a:r>
            <a:r>
              <a:rPr lang="es-E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GB" sz="2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085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1331640" y="5034880"/>
            <a:ext cx="5112568" cy="9144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00192" y="3522712"/>
            <a:ext cx="2771800" cy="9144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happening? Land </a:t>
            </a:r>
            <a:r>
              <a:rPr lang="fr-FR" sz="2800" b="1" dirty="0" err="1" smtClean="0"/>
              <a:t>owning</a:t>
            </a:r>
            <a:r>
              <a:rPr lang="fr-FR" sz="2800" b="1" dirty="0" smtClean="0"/>
              <a:t> patterns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047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Farms</a:t>
            </a:r>
            <a:r>
              <a:rPr lang="fr-FR" sz="2400" dirty="0" smtClean="0">
                <a:solidFill>
                  <a:schemeClr val="accent2"/>
                </a:solidFill>
              </a:rPr>
              <a:t> are </a:t>
            </a:r>
            <a:r>
              <a:rPr lang="fr-FR" sz="2400" dirty="0" err="1" smtClean="0">
                <a:solidFill>
                  <a:schemeClr val="accent2"/>
                </a:solidFill>
              </a:rPr>
              <a:t>tending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sell</a:t>
            </a:r>
            <a:r>
              <a:rPr lang="fr-FR" sz="2400" dirty="0" smtClean="0">
                <a:solidFill>
                  <a:schemeClr val="accent2"/>
                </a:solidFill>
              </a:rPr>
              <a:t> off « </a:t>
            </a:r>
            <a:r>
              <a:rPr lang="fr-FR" sz="2400" dirty="0" err="1" smtClean="0">
                <a:solidFill>
                  <a:schemeClr val="accent2"/>
                </a:solidFill>
              </a:rPr>
              <a:t>poorer</a:t>
            </a:r>
            <a:r>
              <a:rPr lang="fr-FR" sz="2400" dirty="0" smtClean="0">
                <a:solidFill>
                  <a:schemeClr val="accent2"/>
                </a:solidFill>
              </a:rPr>
              <a:t> » land to « </a:t>
            </a:r>
            <a:r>
              <a:rPr lang="fr-FR" sz="2400" dirty="0" err="1" smtClean="0">
                <a:solidFill>
                  <a:schemeClr val="accent2"/>
                </a:solidFill>
              </a:rPr>
              <a:t>lifestyle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landowners</a:t>
            </a:r>
            <a:r>
              <a:rPr lang="fr-FR" sz="2400" dirty="0" smtClean="0">
                <a:solidFill>
                  <a:schemeClr val="accent2"/>
                </a:solidFill>
              </a:rPr>
              <a:t> »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An </a:t>
            </a:r>
            <a:r>
              <a:rPr lang="fr-FR" sz="2400" dirty="0" err="1" smtClean="0">
                <a:solidFill>
                  <a:schemeClr val="accent2"/>
                </a:solidFill>
              </a:rPr>
              <a:t>increasing</a:t>
            </a:r>
            <a:r>
              <a:rPr lang="fr-FR" sz="2400" dirty="0" smtClean="0">
                <a:solidFill>
                  <a:schemeClr val="accent2"/>
                </a:solidFill>
              </a:rPr>
              <a:t> proportion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on </a:t>
            </a:r>
            <a:r>
              <a:rPr lang="fr-FR" sz="2400" dirty="0" err="1" smtClean="0">
                <a:solidFill>
                  <a:schemeClr val="accent2"/>
                </a:solidFill>
              </a:rPr>
              <a:t>small</a:t>
            </a:r>
            <a:r>
              <a:rPr lang="fr-FR" sz="2400" dirty="0" smtClean="0">
                <a:solidFill>
                  <a:schemeClr val="accent2"/>
                </a:solidFill>
              </a:rPr>
              <a:t>-holdings not </a:t>
            </a:r>
            <a:r>
              <a:rPr lang="fr-FR" sz="2400" dirty="0" err="1" smtClean="0">
                <a:solidFill>
                  <a:schemeClr val="accent2"/>
                </a:solidFill>
              </a:rPr>
              <a:t>managed</a:t>
            </a:r>
            <a:r>
              <a:rPr lang="fr-FR" sz="2400" dirty="0" smtClean="0">
                <a:solidFill>
                  <a:schemeClr val="accent2"/>
                </a:solidFill>
              </a:rPr>
              <a:t> by « real » </a:t>
            </a:r>
            <a:r>
              <a:rPr lang="fr-FR" sz="2400" dirty="0" err="1" smtClean="0">
                <a:solidFill>
                  <a:schemeClr val="accent2"/>
                </a:solidFill>
              </a:rPr>
              <a:t>farmers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Keeping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this</a:t>
            </a:r>
            <a:r>
              <a:rPr lang="fr-FR" sz="2400" dirty="0" smtClean="0">
                <a:solidFill>
                  <a:schemeClr val="accent2"/>
                </a:solidFill>
              </a:rPr>
              <a:t> land in </a:t>
            </a:r>
            <a:r>
              <a:rPr lang="fr-FR" sz="2400" dirty="0" err="1" smtClean="0">
                <a:solidFill>
                  <a:schemeClr val="accent2"/>
                </a:solidFill>
              </a:rPr>
              <a:t>suitable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grazing</a:t>
            </a:r>
            <a:r>
              <a:rPr lang="fr-FR" sz="2400" dirty="0" smtClean="0">
                <a:solidFill>
                  <a:schemeClr val="accent2"/>
                </a:solidFill>
              </a:rPr>
              <a:t> use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a </a:t>
            </a:r>
            <a:r>
              <a:rPr lang="fr-FR" sz="2400" dirty="0" err="1" smtClean="0">
                <a:solidFill>
                  <a:schemeClr val="accent2"/>
                </a:solidFill>
              </a:rPr>
              <a:t>particular</a:t>
            </a:r>
            <a:r>
              <a:rPr lang="fr-FR" sz="2400" dirty="0" smtClean="0">
                <a:solidFill>
                  <a:schemeClr val="accent2"/>
                </a:solidFill>
              </a:rPr>
              <a:t> challenge.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Often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used</a:t>
            </a:r>
            <a:r>
              <a:rPr lang="fr-FR" sz="2400" dirty="0" smtClean="0">
                <a:solidFill>
                  <a:schemeClr val="accent2"/>
                </a:solidFill>
              </a:rPr>
              <a:t> for </a:t>
            </a:r>
            <a:r>
              <a:rPr lang="fr-FR" sz="2400" dirty="0" err="1" smtClean="0">
                <a:solidFill>
                  <a:schemeClr val="accent2"/>
                </a:solidFill>
              </a:rPr>
              <a:t>horses</a:t>
            </a:r>
            <a:r>
              <a:rPr lang="fr-FR" sz="2400" dirty="0" smtClean="0">
                <a:solidFill>
                  <a:schemeClr val="accent2"/>
                </a:solidFill>
              </a:rPr>
              <a:t> (</a:t>
            </a:r>
            <a:r>
              <a:rPr lang="fr-FR" sz="2400" dirty="0" err="1" smtClean="0">
                <a:solidFill>
                  <a:schemeClr val="accent2"/>
                </a:solidFill>
              </a:rPr>
              <a:t>intensively</a:t>
            </a:r>
            <a:r>
              <a:rPr lang="fr-FR" sz="2400" dirty="0" smtClean="0">
                <a:solidFill>
                  <a:schemeClr val="accent2"/>
                </a:solidFill>
              </a:rPr>
              <a:t>) or no stock </a:t>
            </a:r>
            <a:r>
              <a:rPr lang="fr-FR" sz="2400" dirty="0" err="1" smtClean="0">
                <a:solidFill>
                  <a:schemeClr val="accent2"/>
                </a:solidFill>
              </a:rPr>
              <a:t>available</a:t>
            </a:r>
            <a:r>
              <a:rPr lang="fr-FR" sz="2400" dirty="0" smtClean="0">
                <a:solidFill>
                  <a:schemeClr val="accent2"/>
                </a:solidFill>
              </a:rPr>
              <a:t> -  </a:t>
            </a:r>
            <a:r>
              <a:rPr lang="fr-FR" sz="2400" dirty="0" err="1" smtClean="0">
                <a:solidFill>
                  <a:schemeClr val="accent2"/>
                </a:solidFill>
              </a:rPr>
              <a:t>lack</a:t>
            </a:r>
            <a:r>
              <a:rPr lang="fr-FR" sz="2400" dirty="0" smtClean="0">
                <a:solidFill>
                  <a:schemeClr val="accent2"/>
                </a:solidFill>
              </a:rPr>
              <a:t> of contact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community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lack</a:t>
            </a:r>
            <a:r>
              <a:rPr lang="fr-FR" sz="2400" dirty="0" smtClean="0">
                <a:solidFill>
                  <a:schemeClr val="accent2"/>
                </a:solidFill>
              </a:rPr>
              <a:t> of </a:t>
            </a:r>
            <a:r>
              <a:rPr lang="fr-FR" sz="2400" dirty="0" err="1" smtClean="0">
                <a:solidFill>
                  <a:schemeClr val="accent2"/>
                </a:solidFill>
              </a:rPr>
              <a:t>knowledge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happening? – use of HNV land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A lot of positive management (</a:t>
            </a:r>
            <a:r>
              <a:rPr lang="fr-FR" sz="2400" dirty="0" err="1" smtClean="0">
                <a:solidFill>
                  <a:schemeClr val="accent2"/>
                </a:solidFill>
              </a:rPr>
              <a:t>especially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under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Higher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Level</a:t>
            </a:r>
            <a:r>
              <a:rPr lang="fr-FR" sz="2400" dirty="0" smtClean="0">
                <a:solidFill>
                  <a:schemeClr val="accent2"/>
                </a:solidFill>
              </a:rPr>
              <a:t> AES)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And </a:t>
            </a:r>
            <a:r>
              <a:rPr lang="fr-FR" sz="2400" dirty="0" err="1" smtClean="0">
                <a:solidFill>
                  <a:schemeClr val="accent2"/>
                </a:solidFill>
              </a:rPr>
              <a:t>some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just</a:t>
            </a:r>
            <a:r>
              <a:rPr lang="fr-FR" sz="2400" dirty="0" smtClean="0">
                <a:solidFill>
                  <a:schemeClr val="accent2"/>
                </a:solidFill>
              </a:rPr>
              <a:t> in active </a:t>
            </a:r>
            <a:r>
              <a:rPr lang="fr-FR" sz="2400" dirty="0" err="1" smtClean="0">
                <a:solidFill>
                  <a:schemeClr val="accent2"/>
                </a:solidFill>
              </a:rPr>
              <a:t>grazing</a:t>
            </a:r>
            <a:r>
              <a:rPr lang="fr-FR" sz="2400" dirty="0" smtClean="0">
                <a:solidFill>
                  <a:schemeClr val="accent2"/>
                </a:solidFill>
              </a:rPr>
              <a:t> use as part of </a:t>
            </a:r>
            <a:r>
              <a:rPr lang="fr-FR" sz="2400" dirty="0" err="1" smtClean="0">
                <a:solidFill>
                  <a:schemeClr val="accent2"/>
                </a:solidFill>
              </a:rPr>
              <a:t>wider</a:t>
            </a:r>
            <a:r>
              <a:rPr lang="fr-FR" sz="2400" dirty="0" smtClean="0">
                <a:solidFill>
                  <a:schemeClr val="accent2"/>
                </a:solidFill>
              </a:rPr>
              <a:t> permanent </a:t>
            </a:r>
            <a:r>
              <a:rPr lang="fr-FR" sz="2400" dirty="0" err="1" smtClean="0">
                <a:solidFill>
                  <a:schemeClr val="accent2"/>
                </a:solidFill>
              </a:rPr>
              <a:t>pasture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with</a:t>
            </a:r>
            <a:r>
              <a:rPr lang="fr-FR" sz="2400" dirty="0" smtClean="0">
                <a:solidFill>
                  <a:schemeClr val="accent2"/>
                </a:solidFill>
              </a:rPr>
              <a:t> no AES.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 on-</a:t>
            </a:r>
            <a:r>
              <a:rPr lang="fr-FR" sz="2400" dirty="0" err="1" smtClean="0">
                <a:solidFill>
                  <a:schemeClr val="accent2"/>
                </a:solidFill>
              </a:rPr>
              <a:t>going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loss</a:t>
            </a:r>
            <a:r>
              <a:rPr lang="fr-FR" sz="2400" dirty="0" smtClean="0">
                <a:solidFill>
                  <a:schemeClr val="accent2"/>
                </a:solidFill>
              </a:rPr>
              <a:t>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, due to </a:t>
            </a:r>
            <a:r>
              <a:rPr lang="fr-FR" sz="2400" dirty="0" err="1" smtClean="0">
                <a:solidFill>
                  <a:schemeClr val="accent2"/>
                </a:solidFill>
              </a:rPr>
              <a:t>localised</a:t>
            </a:r>
            <a:r>
              <a:rPr lang="fr-FR" sz="2400" dirty="0" smtClean="0">
                <a:solidFill>
                  <a:schemeClr val="accent2"/>
                </a:solidFill>
              </a:rPr>
              <a:t> intensification, and </a:t>
            </a:r>
            <a:r>
              <a:rPr lang="fr-FR" sz="2400" dirty="0" err="1" smtClean="0">
                <a:solidFill>
                  <a:schemeClr val="accent2"/>
                </a:solidFill>
              </a:rPr>
              <a:t>increasingly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under</a:t>
            </a:r>
            <a:r>
              <a:rPr lang="fr-FR" sz="2400" dirty="0" smtClean="0">
                <a:solidFill>
                  <a:schemeClr val="accent2"/>
                </a:solidFill>
              </a:rPr>
              <a:t>-use and </a:t>
            </a:r>
            <a:r>
              <a:rPr lang="fr-FR" sz="2400" dirty="0" err="1" smtClean="0">
                <a:solidFill>
                  <a:schemeClr val="accent2"/>
                </a:solidFill>
              </a:rPr>
              <a:t>abandonment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Studies of the condition of CWS found that approximately 50% of grassland/</a:t>
            </a:r>
            <a:r>
              <a:rPr lang="en-GB" sz="2400" dirty="0" err="1" smtClean="0">
                <a:solidFill>
                  <a:schemeClr val="accent6"/>
                </a:solidFill>
              </a:rPr>
              <a:t>heathland</a:t>
            </a:r>
            <a:r>
              <a:rPr lang="en-GB" sz="2400" dirty="0" smtClean="0">
                <a:solidFill>
                  <a:schemeClr val="accent6"/>
                </a:solidFill>
              </a:rPr>
              <a:t> sites were not in favourable conservation management</a:t>
            </a:r>
            <a:r>
              <a:rPr lang="fr-FR" sz="2400" dirty="0" smtClean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What</a:t>
            </a:r>
            <a:r>
              <a:rPr lang="fr-FR" sz="2800" b="1" dirty="0" smtClean="0"/>
              <a:t> are the </a:t>
            </a:r>
            <a:r>
              <a:rPr lang="fr-FR" sz="2800" b="1" dirty="0" err="1" smtClean="0"/>
              <a:t>needs</a:t>
            </a:r>
            <a:r>
              <a:rPr lang="fr-FR" sz="2800" b="1" dirty="0" smtClean="0"/>
              <a:t> and how </a:t>
            </a:r>
            <a:r>
              <a:rPr lang="fr-FR" sz="2800" b="1" dirty="0" err="1" smtClean="0"/>
              <a:t>is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policy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responding</a:t>
            </a:r>
            <a:r>
              <a:rPr lang="fr-FR" sz="2800" b="1" dirty="0" smtClean="0"/>
              <a:t>?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Abandonment </a:t>
            </a:r>
            <a:r>
              <a:rPr lang="en-GB" sz="2400" dirty="0" smtClean="0">
                <a:solidFill>
                  <a:schemeClr val="accent6"/>
                </a:solidFill>
              </a:rPr>
              <a:t>on </a:t>
            </a:r>
            <a:r>
              <a:rPr lang="en-GB" sz="2400" dirty="0" smtClean="0">
                <a:solidFill>
                  <a:schemeClr val="accent6"/>
                </a:solidFill>
              </a:rPr>
              <a:t>smaller, wetter, steeper fields with high management costs.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Often</a:t>
            </a:r>
            <a:r>
              <a:rPr lang="fr-FR" sz="2400" dirty="0" smtClean="0">
                <a:solidFill>
                  <a:schemeClr val="accent2"/>
                </a:solidFill>
              </a:rPr>
              <a:t> not </a:t>
            </a:r>
            <a:r>
              <a:rPr lang="fr-FR" sz="2400" dirty="0" err="1" smtClean="0">
                <a:solidFill>
                  <a:schemeClr val="accent2"/>
                </a:solidFill>
              </a:rPr>
              <a:t>reached</a:t>
            </a:r>
            <a:r>
              <a:rPr lang="fr-FR" sz="2400" dirty="0" smtClean="0">
                <a:solidFill>
                  <a:schemeClr val="accent2"/>
                </a:solidFill>
              </a:rPr>
              <a:t> by </a:t>
            </a:r>
            <a:r>
              <a:rPr lang="fr-FR" sz="2400" dirty="0" smtClean="0">
                <a:solidFill>
                  <a:schemeClr val="accent2"/>
                </a:solidFill>
              </a:rPr>
              <a:t>AES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Basic </a:t>
            </a:r>
            <a:r>
              <a:rPr lang="fr-FR" sz="2400" dirty="0" smtClean="0">
                <a:solidFill>
                  <a:schemeClr val="accent2"/>
                </a:solidFill>
              </a:rPr>
              <a:t>infrastructure – </a:t>
            </a:r>
            <a:r>
              <a:rPr lang="fr-FR" sz="2400" dirty="0" err="1" smtClean="0">
                <a:solidFill>
                  <a:schemeClr val="accent2"/>
                </a:solidFill>
              </a:rPr>
              <a:t>fencing</a:t>
            </a:r>
            <a:r>
              <a:rPr lang="fr-FR" sz="2400" dirty="0" smtClean="0">
                <a:solidFill>
                  <a:schemeClr val="accent2"/>
                </a:solidFill>
              </a:rPr>
              <a:t>, water – </a:t>
            </a:r>
            <a:r>
              <a:rPr lang="fr-FR" sz="2400" dirty="0" err="1" smtClean="0">
                <a:solidFill>
                  <a:schemeClr val="accent2"/>
                </a:solidFill>
              </a:rPr>
              <a:t>often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poor</a:t>
            </a:r>
            <a:r>
              <a:rPr lang="fr-FR" sz="2400" dirty="0" smtClean="0">
                <a:solidFill>
                  <a:schemeClr val="accent2"/>
                </a:solidFill>
              </a:rPr>
              <a:t> on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Intensification on </a:t>
            </a:r>
            <a:r>
              <a:rPr lang="fr-FR" sz="2400" dirty="0" err="1" smtClean="0">
                <a:solidFill>
                  <a:schemeClr val="accent2"/>
                </a:solidFill>
              </a:rPr>
              <a:t>better</a:t>
            </a:r>
            <a:r>
              <a:rPr lang="fr-FR" sz="2400" dirty="0" smtClean="0">
                <a:solidFill>
                  <a:schemeClr val="accent2"/>
                </a:solidFill>
              </a:rPr>
              <a:t> land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not </a:t>
            </a:r>
            <a:r>
              <a:rPr lang="fr-FR" sz="2400" dirty="0" err="1" smtClean="0">
                <a:solidFill>
                  <a:schemeClr val="accent2"/>
                </a:solidFill>
              </a:rPr>
              <a:t>prevented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effectively</a:t>
            </a:r>
            <a:r>
              <a:rPr lang="fr-FR" sz="2400" dirty="0" smtClean="0">
                <a:solidFill>
                  <a:schemeClr val="accent2"/>
                </a:solidFill>
              </a:rPr>
              <a:t> by EIA and cross-</a:t>
            </a:r>
            <a:r>
              <a:rPr lang="fr-FR" sz="2400" dirty="0" err="1" smtClean="0">
                <a:solidFill>
                  <a:schemeClr val="accent2"/>
                </a:solidFill>
              </a:rPr>
              <a:t>compliance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The situation and trends </a:t>
            </a:r>
            <a:r>
              <a:rPr lang="fr-FR" sz="2400" dirty="0" err="1" smtClean="0">
                <a:solidFill>
                  <a:schemeClr val="accent2"/>
                </a:solidFill>
              </a:rPr>
              <a:t>cannot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quantified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due </a:t>
            </a:r>
            <a:r>
              <a:rPr lang="fr-FR" sz="2400" dirty="0" smtClean="0">
                <a:solidFill>
                  <a:schemeClr val="accent2"/>
                </a:solidFill>
              </a:rPr>
              <a:t>to </a:t>
            </a:r>
            <a:r>
              <a:rPr lang="fr-FR" sz="2400" dirty="0" err="1" smtClean="0">
                <a:solidFill>
                  <a:schemeClr val="accent2"/>
                </a:solidFill>
              </a:rPr>
              <a:t>lack</a:t>
            </a:r>
            <a:r>
              <a:rPr lang="fr-FR" sz="2400" dirty="0" smtClean="0">
                <a:solidFill>
                  <a:schemeClr val="accent2"/>
                </a:solidFill>
              </a:rPr>
              <a:t> of data and monitoring, </a:t>
            </a:r>
            <a:r>
              <a:rPr lang="fr-FR" sz="2400" dirty="0" err="1" smtClean="0">
                <a:solidFill>
                  <a:schemeClr val="accent2"/>
                </a:solidFill>
              </a:rPr>
              <a:t>even</a:t>
            </a:r>
            <a:r>
              <a:rPr lang="fr-FR" sz="2400" dirty="0" smtClean="0">
                <a:solidFill>
                  <a:schemeClr val="accent2"/>
                </a:solidFill>
              </a:rPr>
              <a:t> on </a:t>
            </a:r>
            <a:r>
              <a:rPr lang="fr-FR" sz="2400" dirty="0" err="1" smtClean="0">
                <a:solidFill>
                  <a:schemeClr val="accent2"/>
                </a:solidFill>
              </a:rPr>
              <a:t>County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Wildlife</a:t>
            </a:r>
            <a:r>
              <a:rPr lang="fr-FR" sz="2400" dirty="0" smtClean="0">
                <a:solidFill>
                  <a:schemeClr val="accent2"/>
                </a:solidFill>
              </a:rPr>
              <a:t> Sites 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– </a:t>
            </a:r>
            <a:r>
              <a:rPr lang="fr-FR" sz="2400" dirty="0" smtClean="0">
                <a:solidFill>
                  <a:schemeClr val="accent2"/>
                </a:solidFill>
              </a:rPr>
              <a:t>NOTE Lawton </a:t>
            </a:r>
            <a:r>
              <a:rPr lang="fr-FR" sz="2400" dirty="0" err="1" smtClean="0">
                <a:solidFill>
                  <a:schemeClr val="accent2"/>
                </a:solidFill>
              </a:rPr>
              <a:t>Recommendation</a:t>
            </a:r>
            <a:r>
              <a:rPr lang="fr-FR" sz="2400" dirty="0" smtClean="0">
                <a:solidFill>
                  <a:schemeClr val="accent2"/>
                </a:solidFill>
              </a:rPr>
              <a:t> 12, « </a:t>
            </a:r>
            <a:r>
              <a:rPr lang="fr-FR" sz="2400" dirty="0" err="1" smtClean="0">
                <a:solidFill>
                  <a:schemeClr val="accent2"/>
                </a:solidFill>
              </a:rPr>
              <a:t>LAs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should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identify</a:t>
            </a:r>
            <a:r>
              <a:rPr lang="fr-FR" sz="2400" dirty="0" smtClean="0">
                <a:solidFill>
                  <a:schemeClr val="accent2"/>
                </a:solidFill>
              </a:rPr>
              <a:t> and monitor CWS and management </a:t>
            </a:r>
            <a:r>
              <a:rPr lang="fr-FR" sz="2400" dirty="0" err="1" smtClean="0">
                <a:solidFill>
                  <a:schemeClr val="accent2"/>
                </a:solidFill>
              </a:rPr>
              <a:t>should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improved</a:t>
            </a:r>
            <a:r>
              <a:rPr lang="fr-FR" sz="2400" dirty="0" smtClean="0">
                <a:solidFill>
                  <a:schemeClr val="accent2"/>
                </a:solidFill>
              </a:rPr>
              <a:t> ».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algn="l"/>
            <a:r>
              <a:rPr lang="es-ES" sz="3200" dirty="0" smtClean="0"/>
              <a:t>The </a:t>
            </a:r>
            <a:r>
              <a:rPr lang="es-ES" sz="3200" dirty="0" err="1" smtClean="0"/>
              <a:t>three</a:t>
            </a:r>
            <a:r>
              <a:rPr lang="es-ES" sz="3200" dirty="0" smtClean="0"/>
              <a:t> </a:t>
            </a:r>
            <a:r>
              <a:rPr lang="es-ES" sz="3200" dirty="0" err="1" smtClean="0"/>
              <a:t>projects</a:t>
            </a:r>
            <a:r>
              <a:rPr lang="es-ES" sz="3200" dirty="0" smtClean="0"/>
              <a:t> – similar </a:t>
            </a:r>
            <a:r>
              <a:rPr lang="es-ES" sz="3200" dirty="0" err="1" smtClean="0"/>
              <a:t>challenges</a:t>
            </a:r>
            <a:endParaRPr lang="en-GB" sz="3200" dirty="0"/>
          </a:p>
        </p:txBody>
      </p:sp>
      <p:grpSp>
        <p:nvGrpSpPr>
          <p:cNvPr id="3" name="Content Placeholder 3"/>
          <p:cNvGrpSpPr>
            <a:grpSpLocks noGrp="1"/>
          </p:cNvGrpSpPr>
          <p:nvPr>
            <p:ph idx="1"/>
          </p:nvPr>
        </p:nvGrpSpPr>
        <p:grpSpPr>
          <a:xfrm>
            <a:off x="685800" y="1268760"/>
            <a:ext cx="7772400" cy="5184576"/>
            <a:chOff x="1475656" y="2708920"/>
            <a:chExt cx="4032448" cy="2952328"/>
          </a:xfrm>
        </p:grpSpPr>
        <p:sp>
          <p:nvSpPr>
            <p:cNvPr id="5" name="Rectangle 4"/>
            <p:cNvSpPr/>
            <p:nvPr/>
          </p:nvSpPr>
          <p:spPr>
            <a:xfrm>
              <a:off x="1475656" y="2708920"/>
              <a:ext cx="4032448" cy="29523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42" t="58936"/>
            <a:stretch/>
          </p:blipFill>
          <p:spPr>
            <a:xfrm>
              <a:off x="1619672" y="2800350"/>
              <a:ext cx="3754815" cy="281618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483768" y="4016427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8" name="Oval 7"/>
            <p:cNvSpPr/>
            <p:nvPr/>
          </p:nvSpPr>
          <p:spPr>
            <a:xfrm>
              <a:off x="2701727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9" name="Oval 8"/>
            <p:cNvSpPr/>
            <p:nvPr/>
          </p:nvSpPr>
          <p:spPr>
            <a:xfrm>
              <a:off x="2554089" y="50131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0" name="Oval 9"/>
            <p:cNvSpPr/>
            <p:nvPr/>
          </p:nvSpPr>
          <p:spPr>
            <a:xfrm>
              <a:off x="2492152" y="477004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932584" y="477004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173760" y="41364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9600" y="3775038"/>
              <a:ext cx="756416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800" dirty="0" smtClean="0">
                  <a:latin typeface="+mj-lt"/>
                </a:rPr>
                <a:t>East Carms</a:t>
              </a:r>
              <a:endParaRPr lang="cy-GB" sz="18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3868" y="4054551"/>
              <a:ext cx="1154062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800" dirty="0" smtClean="0">
                  <a:latin typeface="+mj-lt"/>
                </a:rPr>
                <a:t>Wye Valley</a:t>
              </a:r>
              <a:endParaRPr lang="cy-GB" sz="18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3009" y="4841157"/>
              <a:ext cx="765072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smtClean="0">
                  <a:latin typeface="+mj-lt"/>
                </a:rPr>
                <a:t>Devon</a:t>
              </a:r>
              <a:endParaRPr lang="cy-GB" sz="1800" dirty="0">
                <a:latin typeface="+mj-lt"/>
              </a:endParaRP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2267744" y="4437112"/>
            <a:ext cx="1728192" cy="1800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algn="l"/>
            <a:r>
              <a:rPr lang="es-ES" sz="2400" b="1" dirty="0" smtClean="0"/>
              <a:t>HNVF in </a:t>
            </a:r>
            <a:r>
              <a:rPr lang="es-ES" sz="2400" b="1" dirty="0" err="1" smtClean="0"/>
              <a:t>agri-environment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schemes</a:t>
            </a:r>
            <a:r>
              <a:rPr lang="es-ES" sz="2400" b="1" dirty="0" smtClean="0"/>
              <a:t> – </a:t>
            </a:r>
            <a:r>
              <a:rPr lang="es-ES" sz="2400" b="1" dirty="0" err="1" smtClean="0"/>
              <a:t>less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farmland</a:t>
            </a:r>
            <a:r>
              <a:rPr lang="es-ES" sz="2400" b="1" dirty="0" smtClean="0"/>
              <a:t> as a </a:t>
            </a:r>
            <a:r>
              <a:rPr lang="es-ES" sz="2400" b="1" dirty="0" err="1" smtClean="0"/>
              <a:t>whole</a:t>
            </a:r>
            <a:r>
              <a:rPr lang="es-ES" sz="2400" b="1" dirty="0" smtClean="0"/>
              <a:t>?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96" y="1481193"/>
          <a:ext cx="9036496" cy="5044151"/>
        </p:xfrm>
        <a:graphic>
          <a:graphicData uri="http://schemas.openxmlformats.org/drawingml/2006/table">
            <a:tbl>
              <a:tblPr/>
              <a:tblGrid>
                <a:gridCol w="1811797"/>
                <a:gridCol w="1805930"/>
                <a:gridCol w="1805930"/>
                <a:gridCol w="1805930"/>
                <a:gridCol w="1806909"/>
              </a:tblGrid>
              <a:tr h="19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5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of all land in AES (current and classic schemes)</a:t>
                      </a:r>
                      <a:endParaRPr lang="en-GB" sz="2400" kern="5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50">
                          <a:solidFill>
                            <a:srgbClr val="9966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of HNV farmland in AES (current and classic schemes)</a:t>
                      </a:r>
                      <a:endParaRPr lang="en-GB" sz="2400" b="1" kern="50">
                        <a:solidFill>
                          <a:srgbClr val="99663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kern="50" dirty="0">
                          <a:solidFill>
                            <a:schemeClr val="accent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HNV farmland in current Higher Level Scheme</a:t>
                      </a:r>
                      <a:endParaRPr lang="en-GB" sz="2400" b="1" kern="5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kern="50">
                          <a:latin typeface="Calibri"/>
                          <a:ea typeface="Times New Roman"/>
                          <a:cs typeface="Times New Roman"/>
                        </a:rPr>
                        <a:t>% of HNV farmland in “classic” schemes</a:t>
                      </a:r>
                      <a:endParaRPr lang="en-GB" sz="24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Blackdown</a:t>
                      </a: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Hills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47.2</a:t>
                      </a:r>
                      <a:endParaRPr lang="en-GB" sz="2400" kern="5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en-GB" sz="2400" b="1" kern="5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>
                          <a:solidFill>
                            <a:schemeClr val="accent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11.5</a:t>
                      </a:r>
                      <a:endParaRPr lang="en-GB" sz="2400" b="1" kern="50">
                        <a:solidFill>
                          <a:schemeClr val="accent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>
                          <a:latin typeface="Calibri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en-GB" sz="2400" kern="5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Culm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67.5</a:t>
                      </a:r>
                      <a:endParaRPr lang="en-GB" sz="2400" kern="5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61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>
                          <a:solidFill>
                            <a:schemeClr val="accent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en-GB" sz="2400" b="1" kern="50" dirty="0">
                        <a:solidFill>
                          <a:schemeClr val="accent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>
                          <a:latin typeface="Calibri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en-GB" sz="2400" kern="5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South Devon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66</a:t>
                      </a:r>
                      <a:endParaRPr lang="en-GB" sz="2400" kern="5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b="1" kern="50" dirty="0">
                          <a:solidFill>
                            <a:schemeClr val="accent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en-GB" sz="2400" b="1" kern="50" dirty="0">
                        <a:solidFill>
                          <a:schemeClr val="accent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kern="5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kern="50" dirty="0" err="1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Dartmoor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kern="5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83</a:t>
                      </a:r>
                      <a:endParaRPr lang="en-GB" sz="2400" kern="50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rgbClr val="996633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78</a:t>
                      </a:r>
                      <a:endParaRPr lang="en-GB" sz="2400" b="1" kern="50" dirty="0">
                        <a:solidFill>
                          <a:srgbClr val="996633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kern="5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en-GB" sz="2400" b="1" kern="50" dirty="0">
                        <a:solidFill>
                          <a:schemeClr val="accent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kern="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en-GB" sz="2400" kern="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GB\Documents\UK\HNV farming brochure\South Devon CW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888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6640" cy="1296144"/>
          </a:xfrm>
        </p:spPr>
        <p:txBody>
          <a:bodyPr/>
          <a:lstStyle/>
          <a:p>
            <a:pPr algn="l"/>
            <a:r>
              <a:rPr lang="es-ES" sz="2800" dirty="0" smtClean="0"/>
              <a:t>County </a:t>
            </a:r>
            <a:r>
              <a:rPr lang="es-ES" sz="2800" dirty="0" err="1" smtClean="0"/>
              <a:t>Wildlife</a:t>
            </a:r>
            <a:r>
              <a:rPr lang="es-ES" sz="2800" dirty="0" smtClean="0"/>
              <a:t> Site in South Devon, </a:t>
            </a:r>
            <a:r>
              <a:rPr lang="es-ES" sz="2800" dirty="0" err="1" smtClean="0"/>
              <a:t>out</a:t>
            </a:r>
            <a:r>
              <a:rPr lang="es-ES" sz="2800" dirty="0" smtClean="0"/>
              <a:t> of </a:t>
            </a:r>
            <a:r>
              <a:rPr lang="es-ES" sz="2800" dirty="0" err="1" smtClean="0"/>
              <a:t>farming</a:t>
            </a:r>
            <a:r>
              <a:rPr lang="es-ES" sz="2800" dirty="0" smtClean="0"/>
              <a:t> </a:t>
            </a:r>
            <a:r>
              <a:rPr lang="es-ES" sz="2800" dirty="0" err="1" smtClean="0"/>
              <a:t>since</a:t>
            </a:r>
            <a:r>
              <a:rPr lang="es-ES" sz="2800" dirty="0" smtClean="0"/>
              <a:t> 1990s, gradual </a:t>
            </a:r>
            <a:r>
              <a:rPr lang="es-ES" sz="2800" dirty="0" err="1" smtClean="0"/>
              <a:t>scrubbing</a:t>
            </a:r>
            <a:r>
              <a:rPr lang="es-ES" sz="2800" dirty="0" smtClean="0"/>
              <a:t> up.</a:t>
            </a:r>
            <a:br>
              <a:rPr lang="es-ES" sz="2800" dirty="0" smtClean="0"/>
            </a:b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addressed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current</a:t>
            </a:r>
            <a:r>
              <a:rPr lang="es-ES" sz="2800" dirty="0" smtClean="0"/>
              <a:t> </a:t>
            </a:r>
            <a:r>
              <a:rPr lang="es-ES" sz="2800" dirty="0" err="1" smtClean="0"/>
              <a:t>policies</a:t>
            </a:r>
            <a:r>
              <a:rPr lang="es-ES" sz="2800" dirty="0" smtClean="0"/>
              <a:t>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CAP </a:t>
            </a:r>
            <a:r>
              <a:rPr lang="fr-FR" sz="2800" b="1" dirty="0" err="1" smtClean="0"/>
              <a:t>Pillar</a:t>
            </a:r>
            <a:r>
              <a:rPr lang="fr-FR" sz="2800" b="1" dirty="0" smtClean="0"/>
              <a:t> 1 – </a:t>
            </a:r>
            <a:r>
              <a:rPr lang="fr-FR" sz="2800" b="1" dirty="0" err="1" smtClean="0"/>
              <a:t>recommendations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3999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Pillar</a:t>
            </a:r>
            <a:r>
              <a:rPr lang="fr-FR" sz="2400" dirty="0" smtClean="0">
                <a:solidFill>
                  <a:schemeClr val="accent2"/>
                </a:solidFill>
              </a:rPr>
              <a:t> 1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especially</a:t>
            </a:r>
            <a:r>
              <a:rPr lang="fr-FR" sz="2400" dirty="0" smtClean="0">
                <a:solidFill>
                  <a:schemeClr val="accent2"/>
                </a:solidFill>
              </a:rPr>
              <a:t> important for </a:t>
            </a:r>
            <a:r>
              <a:rPr lang="fr-FR" sz="2400" dirty="0" err="1" smtClean="0">
                <a:solidFill>
                  <a:schemeClr val="accent2"/>
                </a:solidFill>
              </a:rPr>
              <a:t>incomes</a:t>
            </a:r>
            <a:r>
              <a:rPr lang="fr-FR" sz="2400" dirty="0" smtClean="0">
                <a:solidFill>
                  <a:schemeClr val="accent2"/>
                </a:solidFill>
              </a:rPr>
              <a:t> of </a:t>
            </a:r>
            <a:r>
              <a:rPr lang="fr-FR" sz="2400" dirty="0" err="1" smtClean="0">
                <a:solidFill>
                  <a:schemeClr val="accent2"/>
                </a:solidFill>
              </a:rPr>
              <a:t>beef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sheep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enterprises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so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any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phasing</a:t>
            </a:r>
            <a:r>
              <a:rPr lang="fr-FR" sz="2400" dirty="0" smtClean="0">
                <a:solidFill>
                  <a:schemeClr val="accent2"/>
                </a:solidFill>
              </a:rPr>
              <a:t> out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a </a:t>
            </a:r>
            <a:r>
              <a:rPr lang="fr-FR" sz="2400" dirty="0" err="1" smtClean="0">
                <a:solidFill>
                  <a:schemeClr val="accent2"/>
                </a:solidFill>
              </a:rPr>
              <a:t>worry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A top-up to Pillar 1 payments should be payable on HNV farmland, especially permanent pasture under low-intensity management [ELS – EK2]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This </a:t>
            </a:r>
            <a:r>
              <a:rPr lang="en-GB" sz="2400" dirty="0" smtClean="0">
                <a:solidFill>
                  <a:schemeClr val="accent6"/>
                </a:solidFill>
              </a:rPr>
              <a:t>should be separated on RLR/IACS from permanent pasture under intensive management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6"/>
                </a:solidFill>
              </a:rPr>
              <a:t>Cross-</a:t>
            </a:r>
            <a:r>
              <a:rPr lang="fr-FR" sz="2400" dirty="0" err="1" smtClean="0">
                <a:solidFill>
                  <a:schemeClr val="accent6"/>
                </a:solidFill>
              </a:rPr>
              <a:t>compliance</a:t>
            </a:r>
            <a:r>
              <a:rPr lang="fr-FR" sz="2400" dirty="0" smtClean="0">
                <a:solidFill>
                  <a:schemeClr val="accent6"/>
                </a:solidFill>
              </a:rPr>
              <a:t> protection of semi-</a:t>
            </a:r>
            <a:r>
              <a:rPr lang="fr-FR" sz="2400" dirty="0" err="1" smtClean="0">
                <a:solidFill>
                  <a:schemeClr val="accent6"/>
                </a:solidFill>
              </a:rPr>
              <a:t>natural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grassland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should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be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improved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through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tighter</a:t>
            </a:r>
            <a:r>
              <a:rPr lang="fr-FR" sz="2400" dirty="0" smtClean="0">
                <a:solidFill>
                  <a:schemeClr val="accent6"/>
                </a:solidFill>
              </a:rPr>
              <a:t> application of EIA (</a:t>
            </a:r>
            <a:r>
              <a:rPr lang="fr-FR" sz="2400" dirty="0" err="1" smtClean="0">
                <a:solidFill>
                  <a:schemeClr val="accent6"/>
                </a:solidFill>
              </a:rPr>
              <a:t>facilitated</a:t>
            </a:r>
            <a:r>
              <a:rPr lang="fr-FR" sz="2400" dirty="0" smtClean="0">
                <a:solidFill>
                  <a:schemeClr val="accent6"/>
                </a:solidFill>
              </a:rPr>
              <a:t> by </a:t>
            </a:r>
            <a:r>
              <a:rPr lang="fr-FR" sz="2400" dirty="0" err="1" smtClean="0">
                <a:solidFill>
                  <a:schemeClr val="accent6"/>
                </a:solidFill>
              </a:rPr>
              <a:t>separate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dirty="0" err="1" smtClean="0">
                <a:solidFill>
                  <a:schemeClr val="accent6"/>
                </a:solidFill>
              </a:rPr>
              <a:t>recording</a:t>
            </a:r>
            <a:r>
              <a:rPr lang="fr-FR" sz="2400" dirty="0" smtClean="0">
                <a:solidFill>
                  <a:schemeClr val="accent6"/>
                </a:solidFill>
              </a:rPr>
              <a:t> on RLR/IACS)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RDP –</a:t>
            </a:r>
            <a:r>
              <a:rPr lang="fr-FR" sz="2800" b="1" dirty="0" err="1" smtClean="0"/>
              <a:t>recommendations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352927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RDPE should highlight the types of farmland and farming of particular </a:t>
            </a:r>
            <a:r>
              <a:rPr lang="en-GB" sz="2400" dirty="0" smtClean="0">
                <a:solidFill>
                  <a:schemeClr val="accent6"/>
                </a:solidFill>
              </a:rPr>
              <a:t>nature value. </a:t>
            </a:r>
            <a:r>
              <a:rPr lang="en-GB" sz="2400" dirty="0" smtClean="0">
                <a:solidFill>
                  <a:schemeClr val="accent6"/>
                </a:solidFill>
              </a:rPr>
              <a:t>This land extends far beyond SSSI and CWS in some regions.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RDPE ex-ante analysis should </a:t>
            </a:r>
            <a:r>
              <a:rPr lang="en-GB" sz="2400" dirty="0" smtClean="0">
                <a:solidFill>
                  <a:schemeClr val="accent6"/>
                </a:solidFill>
              </a:rPr>
              <a:t>highlight </a:t>
            </a:r>
            <a:r>
              <a:rPr lang="en-GB" sz="2400" dirty="0" smtClean="0">
                <a:solidFill>
                  <a:schemeClr val="accent6"/>
                </a:solidFill>
              </a:rPr>
              <a:t>processes of abandonment and intensification occurring on semi-natural farmland outside nationally designated sites (</a:t>
            </a:r>
            <a:r>
              <a:rPr lang="en-GB" sz="2400" dirty="0" err="1" smtClean="0">
                <a:solidFill>
                  <a:schemeClr val="accent6"/>
                </a:solidFill>
              </a:rPr>
              <a:t>cf</a:t>
            </a:r>
            <a:r>
              <a:rPr lang="en-GB" sz="2400" dirty="0" smtClean="0">
                <a:solidFill>
                  <a:schemeClr val="accent6"/>
                </a:solidFill>
              </a:rPr>
              <a:t> Lawton – “under-managed”).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accent6"/>
                </a:solidFill>
              </a:rPr>
              <a:t>RDPE should aim to prevent further loss of HNV  farmland to these processes; and to restore HNV farmland at the landscape scale.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accent6"/>
                </a:solidFill>
              </a:rPr>
              <a:t>A </a:t>
            </a:r>
            <a:r>
              <a:rPr lang="es-ES" sz="2400" dirty="0" err="1" smtClean="0">
                <a:solidFill>
                  <a:schemeClr val="accent6"/>
                </a:solidFill>
              </a:rPr>
              <a:t>system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should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be</a:t>
            </a:r>
            <a:r>
              <a:rPr lang="es-ES" sz="2400" dirty="0" smtClean="0">
                <a:solidFill>
                  <a:schemeClr val="accent6"/>
                </a:solidFill>
              </a:rPr>
              <a:t> set up </a:t>
            </a:r>
            <a:r>
              <a:rPr lang="es-ES" sz="2400" dirty="0" err="1" smtClean="0">
                <a:solidFill>
                  <a:schemeClr val="accent6"/>
                </a:solidFill>
              </a:rPr>
              <a:t>for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monitoring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changes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to</a:t>
            </a:r>
            <a:r>
              <a:rPr lang="es-ES" sz="2400" dirty="0" smtClean="0">
                <a:solidFill>
                  <a:schemeClr val="accent6"/>
                </a:solidFill>
              </a:rPr>
              <a:t> the </a:t>
            </a:r>
            <a:r>
              <a:rPr lang="es-ES" sz="2400" dirty="0" err="1" smtClean="0">
                <a:solidFill>
                  <a:schemeClr val="accent6"/>
                </a:solidFill>
              </a:rPr>
              <a:t>extent</a:t>
            </a:r>
            <a:r>
              <a:rPr lang="es-ES" sz="2400" dirty="0" smtClean="0">
                <a:solidFill>
                  <a:schemeClr val="accent6"/>
                </a:solidFill>
              </a:rPr>
              <a:t>, </a:t>
            </a:r>
            <a:r>
              <a:rPr lang="es-ES" sz="2400" dirty="0" err="1" smtClean="0">
                <a:solidFill>
                  <a:schemeClr val="accent6"/>
                </a:solidFill>
              </a:rPr>
              <a:t>condition</a:t>
            </a:r>
            <a:r>
              <a:rPr lang="es-ES" sz="2400" dirty="0" smtClean="0">
                <a:solidFill>
                  <a:schemeClr val="accent6"/>
                </a:solidFill>
              </a:rPr>
              <a:t> and </a:t>
            </a:r>
            <a:r>
              <a:rPr lang="es-ES" sz="2400" dirty="0" err="1" smtClean="0">
                <a:solidFill>
                  <a:schemeClr val="accent6"/>
                </a:solidFill>
              </a:rPr>
              <a:t>management</a:t>
            </a:r>
            <a:r>
              <a:rPr lang="es-ES" sz="2400" dirty="0" smtClean="0">
                <a:solidFill>
                  <a:schemeClr val="accent6"/>
                </a:solidFill>
              </a:rPr>
              <a:t> of HNV </a:t>
            </a:r>
            <a:r>
              <a:rPr lang="es-ES" sz="2400" dirty="0" err="1" smtClean="0">
                <a:solidFill>
                  <a:schemeClr val="accent6"/>
                </a:solidFill>
              </a:rPr>
              <a:t>farmland</a:t>
            </a:r>
            <a:r>
              <a:rPr lang="es-ES" sz="2400" dirty="0" smtClean="0">
                <a:solidFill>
                  <a:schemeClr val="accent6"/>
                </a:solidFill>
              </a:rPr>
              <a:t>.</a:t>
            </a:r>
            <a:endParaRPr lang="fr-FR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RDPE – </a:t>
            </a:r>
            <a:r>
              <a:rPr lang="fr-FR" sz="2800" b="1" dirty="0" err="1" smtClean="0"/>
              <a:t>measures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52128"/>
            <a:ext cx="8676456" cy="5661248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Many</a:t>
            </a:r>
            <a:r>
              <a:rPr lang="fr-FR" sz="2400" dirty="0" smtClean="0">
                <a:solidFill>
                  <a:schemeClr val="accent2"/>
                </a:solidFill>
              </a:rPr>
              <a:t> positive </a:t>
            </a:r>
            <a:r>
              <a:rPr lang="fr-FR" sz="2400" dirty="0" err="1" smtClean="0">
                <a:solidFill>
                  <a:schemeClr val="accent2"/>
                </a:solidFill>
              </a:rPr>
              <a:t>effects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from</a:t>
            </a:r>
            <a:r>
              <a:rPr lang="fr-FR" sz="2400" dirty="0" smtClean="0">
                <a:solidFill>
                  <a:schemeClr val="accent2"/>
                </a:solidFill>
              </a:rPr>
              <a:t> AES but </a:t>
            </a:r>
            <a:r>
              <a:rPr lang="fr-FR" sz="2400" dirty="0" err="1" smtClean="0">
                <a:solidFill>
                  <a:schemeClr val="accent2"/>
                </a:solidFill>
              </a:rPr>
              <a:t>schemes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complex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coverage</a:t>
            </a:r>
            <a:r>
              <a:rPr lang="fr-FR" sz="2400" dirty="0" smtClean="0">
                <a:solidFill>
                  <a:schemeClr val="accent2"/>
                </a:solidFill>
              </a:rPr>
              <a:t>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no </a:t>
            </a:r>
            <a:r>
              <a:rPr lang="fr-FR" sz="2400" dirty="0" err="1" smtClean="0">
                <a:solidFill>
                  <a:schemeClr val="accent2"/>
                </a:solidFill>
              </a:rPr>
              <a:t>better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than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average</a:t>
            </a:r>
            <a:r>
              <a:rPr lang="fr-FR" sz="2400" dirty="0" smtClean="0">
                <a:solidFill>
                  <a:schemeClr val="accent2"/>
                </a:solidFill>
              </a:rPr>
              <a:t>. </a:t>
            </a:r>
            <a:endParaRPr lang="es-ES" sz="2400" dirty="0" smtClean="0">
              <a:solidFill>
                <a:schemeClr val="accent6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accent6"/>
                </a:solidFill>
              </a:rPr>
              <a:t>AES </a:t>
            </a:r>
            <a:r>
              <a:rPr lang="es-ES" sz="2400" dirty="0" err="1" smtClean="0">
                <a:solidFill>
                  <a:schemeClr val="accent6"/>
                </a:solidFill>
              </a:rPr>
              <a:t>need</a:t>
            </a:r>
            <a:r>
              <a:rPr lang="es-ES" sz="2400" dirty="0" smtClean="0">
                <a:solidFill>
                  <a:schemeClr val="accent6"/>
                </a:solidFill>
              </a:rPr>
              <a:t> more </a:t>
            </a:r>
            <a:r>
              <a:rPr lang="es-ES" sz="2400" dirty="0" err="1" smtClean="0">
                <a:solidFill>
                  <a:schemeClr val="accent6"/>
                </a:solidFill>
              </a:rPr>
              <a:t>resources</a:t>
            </a:r>
            <a:r>
              <a:rPr lang="es-ES" sz="2400" dirty="0" smtClean="0">
                <a:solidFill>
                  <a:schemeClr val="accent6"/>
                </a:solidFill>
              </a:rPr>
              <a:t>, </a:t>
            </a:r>
            <a:r>
              <a:rPr lang="es-ES" sz="2400" dirty="0" err="1" smtClean="0">
                <a:solidFill>
                  <a:schemeClr val="accent6"/>
                </a:solidFill>
              </a:rPr>
              <a:t>including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for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delivery</a:t>
            </a:r>
            <a:r>
              <a:rPr lang="es-ES" sz="2400" dirty="0" smtClean="0">
                <a:solidFill>
                  <a:schemeClr val="accent6"/>
                </a:solidFill>
              </a:rPr>
              <a:t>, </a:t>
            </a:r>
            <a:r>
              <a:rPr lang="es-ES" sz="2400" dirty="0" err="1" smtClean="0">
                <a:solidFill>
                  <a:schemeClr val="accent6"/>
                </a:solidFill>
              </a:rPr>
              <a:t>simplified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options</a:t>
            </a:r>
            <a:r>
              <a:rPr lang="es-ES" sz="2400" dirty="0" smtClean="0">
                <a:solidFill>
                  <a:schemeClr val="accent6"/>
                </a:solidFill>
              </a:rPr>
              <a:t> and </a:t>
            </a:r>
            <a:r>
              <a:rPr lang="es-ES" sz="2400" dirty="0" err="1" smtClean="0">
                <a:solidFill>
                  <a:schemeClr val="accent6"/>
                </a:solidFill>
              </a:rPr>
              <a:t>administrative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processes</a:t>
            </a:r>
            <a:r>
              <a:rPr lang="es-ES" sz="2400" dirty="0" smtClean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s-ES" sz="2400" dirty="0" err="1" smtClean="0">
                <a:solidFill>
                  <a:schemeClr val="accent6"/>
                </a:solidFill>
              </a:rPr>
              <a:t>Needs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middle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way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between</a:t>
            </a:r>
            <a:r>
              <a:rPr lang="es-ES" sz="2400" dirty="0" smtClean="0">
                <a:solidFill>
                  <a:schemeClr val="accent6"/>
                </a:solidFill>
              </a:rPr>
              <a:t> ELS and HLS. </a:t>
            </a:r>
            <a:r>
              <a:rPr lang="es-ES" sz="2400" dirty="0" err="1" smtClean="0">
                <a:solidFill>
                  <a:schemeClr val="accent6"/>
                </a:solidFill>
              </a:rPr>
              <a:t>For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example</a:t>
            </a:r>
            <a:r>
              <a:rPr lang="es-ES" sz="2400" dirty="0" smtClean="0">
                <a:solidFill>
                  <a:schemeClr val="accent6"/>
                </a:solidFill>
              </a:rPr>
              <a:t>, </a:t>
            </a:r>
            <a:r>
              <a:rPr lang="es-ES" sz="2400" dirty="0" err="1" smtClean="0">
                <a:solidFill>
                  <a:schemeClr val="accent6"/>
                </a:solidFill>
              </a:rPr>
              <a:t>add</a:t>
            </a:r>
            <a:r>
              <a:rPr lang="es-ES" sz="2400" dirty="0" smtClean="0">
                <a:solidFill>
                  <a:schemeClr val="accent6"/>
                </a:solidFill>
              </a:rPr>
              <a:t> capital </a:t>
            </a:r>
            <a:r>
              <a:rPr lang="es-ES" sz="2400" dirty="0" err="1" smtClean="0">
                <a:solidFill>
                  <a:schemeClr val="accent6"/>
                </a:solidFill>
              </a:rPr>
              <a:t>payments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to</a:t>
            </a:r>
            <a:r>
              <a:rPr lang="es-ES" sz="2400" dirty="0" smtClean="0">
                <a:solidFill>
                  <a:schemeClr val="accent6"/>
                </a:solidFill>
              </a:rPr>
              <a:t> ELS.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s-ES" sz="2400" dirty="0" err="1" smtClean="0">
                <a:solidFill>
                  <a:schemeClr val="accent6"/>
                </a:solidFill>
              </a:rPr>
              <a:t>Facilitate</a:t>
            </a:r>
            <a:r>
              <a:rPr lang="es-ES" sz="2400" dirty="0" smtClean="0">
                <a:solidFill>
                  <a:schemeClr val="accent6"/>
                </a:solidFill>
              </a:rPr>
              <a:t> links </a:t>
            </a:r>
            <a:r>
              <a:rPr lang="es-ES" sz="2400" dirty="0" err="1" smtClean="0">
                <a:solidFill>
                  <a:schemeClr val="accent6"/>
                </a:solidFill>
              </a:rPr>
              <a:t>with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farm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business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investment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grants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where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viability</a:t>
            </a:r>
            <a:r>
              <a:rPr lang="es-ES" sz="2400" dirty="0" smtClean="0">
                <a:solidFill>
                  <a:schemeClr val="accent6"/>
                </a:solidFill>
              </a:rPr>
              <a:t> of HNV </a:t>
            </a:r>
            <a:r>
              <a:rPr lang="es-ES" sz="2400" dirty="0" err="1" smtClean="0">
                <a:solidFill>
                  <a:schemeClr val="accent6"/>
                </a:solidFill>
              </a:rPr>
              <a:t>farmland</a:t>
            </a:r>
            <a:r>
              <a:rPr lang="es-ES" sz="2400" dirty="0" smtClean="0">
                <a:solidFill>
                  <a:schemeClr val="accent6"/>
                </a:solidFill>
              </a:rPr>
              <a:t> can </a:t>
            </a:r>
            <a:r>
              <a:rPr lang="es-ES" sz="2400" dirty="0" err="1" smtClean="0">
                <a:solidFill>
                  <a:schemeClr val="accent6"/>
                </a:solidFill>
              </a:rPr>
              <a:t>be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improved</a:t>
            </a:r>
            <a:r>
              <a:rPr lang="es-ES" sz="2400" dirty="0" smtClean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accent6"/>
                </a:solidFill>
              </a:rPr>
              <a:t>Local NGO </a:t>
            </a:r>
            <a:r>
              <a:rPr lang="es-ES" sz="2400" dirty="0" err="1" smtClean="0">
                <a:solidFill>
                  <a:schemeClr val="accent6"/>
                </a:solidFill>
              </a:rPr>
              <a:t>action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makes</a:t>
            </a:r>
            <a:r>
              <a:rPr lang="es-ES" sz="2400" dirty="0" smtClean="0">
                <a:solidFill>
                  <a:schemeClr val="accent6"/>
                </a:solidFill>
              </a:rPr>
              <a:t> a </a:t>
            </a:r>
            <a:r>
              <a:rPr lang="es-ES" sz="2400" dirty="0" err="1" smtClean="0">
                <a:solidFill>
                  <a:schemeClr val="accent6"/>
                </a:solidFill>
              </a:rPr>
              <a:t>huge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difference</a:t>
            </a:r>
            <a:r>
              <a:rPr lang="es-ES" sz="2400" dirty="0" smtClean="0">
                <a:solidFill>
                  <a:schemeClr val="accent6"/>
                </a:solidFill>
              </a:rPr>
              <a:t>. </a:t>
            </a:r>
            <a:r>
              <a:rPr lang="es-ES" sz="2400" dirty="0" err="1" smtClean="0">
                <a:solidFill>
                  <a:schemeClr val="accent6"/>
                </a:solidFill>
              </a:rPr>
              <a:t>Funding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stream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needed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for</a:t>
            </a:r>
            <a:r>
              <a:rPr lang="es-ES" sz="2400" dirty="0" smtClean="0">
                <a:solidFill>
                  <a:schemeClr val="accent6"/>
                </a:solidFill>
              </a:rPr>
              <a:t> local </a:t>
            </a:r>
            <a:r>
              <a:rPr lang="es-ES" sz="2400" dirty="0" err="1" smtClean="0">
                <a:solidFill>
                  <a:schemeClr val="accent6"/>
                </a:solidFill>
              </a:rPr>
              <a:t>projects</a:t>
            </a:r>
            <a:r>
              <a:rPr lang="es-ES" sz="2400" dirty="0" smtClean="0">
                <a:solidFill>
                  <a:schemeClr val="accent6"/>
                </a:solidFill>
              </a:rPr>
              <a:t>, </a:t>
            </a:r>
            <a:r>
              <a:rPr lang="es-ES" sz="2400" dirty="0" err="1" smtClean="0">
                <a:solidFill>
                  <a:schemeClr val="accent6"/>
                </a:solidFill>
              </a:rPr>
              <a:t>especially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to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address</a:t>
            </a:r>
            <a:r>
              <a:rPr lang="es-ES" sz="2400" dirty="0" smtClean="0">
                <a:solidFill>
                  <a:schemeClr val="accent6"/>
                </a:solidFill>
              </a:rPr>
              <a:t> HNV </a:t>
            </a:r>
            <a:r>
              <a:rPr lang="es-ES" sz="2400" dirty="0" err="1" smtClean="0">
                <a:solidFill>
                  <a:schemeClr val="accent6"/>
                </a:solidFill>
              </a:rPr>
              <a:t>land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that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is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difficult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to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tackle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through</a:t>
            </a:r>
            <a:r>
              <a:rPr lang="es-ES" sz="2400" dirty="0" smtClean="0">
                <a:solidFill>
                  <a:schemeClr val="accent6"/>
                </a:solidFill>
              </a:rPr>
              <a:t> top-</a:t>
            </a:r>
            <a:r>
              <a:rPr lang="es-ES" sz="2400" dirty="0" err="1" smtClean="0">
                <a:solidFill>
                  <a:schemeClr val="accent6"/>
                </a:solidFill>
              </a:rPr>
              <a:t>down</a:t>
            </a:r>
            <a:r>
              <a:rPr lang="es-ES" sz="2400" dirty="0" smtClean="0">
                <a:solidFill>
                  <a:schemeClr val="accent6"/>
                </a:solidFill>
              </a:rPr>
              <a:t> </a:t>
            </a:r>
            <a:r>
              <a:rPr lang="es-ES" sz="2400" dirty="0" err="1" smtClean="0">
                <a:solidFill>
                  <a:schemeClr val="accent6"/>
                </a:solidFill>
              </a:rPr>
              <a:t>schemes</a:t>
            </a:r>
            <a:r>
              <a:rPr lang="es-ES" sz="2400" dirty="0" smtClean="0">
                <a:solidFill>
                  <a:schemeClr val="accent6"/>
                </a:solidFill>
              </a:rPr>
              <a:t>.</a:t>
            </a:r>
            <a:endParaRPr lang="en-GB" sz="2400" dirty="0" smtClean="0">
              <a:solidFill>
                <a:schemeClr val="accent6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015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Most work on </a:t>
            </a:r>
            <a:r>
              <a:rPr lang="fr-FR" sz="2400" dirty="0" err="1" smtClean="0">
                <a:solidFill>
                  <a:schemeClr val="accent2"/>
                </a:solidFill>
              </a:rPr>
              <a:t>defining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identifying</a:t>
            </a:r>
            <a:r>
              <a:rPr lang="fr-FR" sz="2400" dirty="0" smtClean="0">
                <a:solidFill>
                  <a:schemeClr val="accent2"/>
                </a:solidFill>
              </a:rPr>
              <a:t> HNV 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has </a:t>
            </a:r>
            <a:r>
              <a:rPr lang="fr-FR" sz="2400" dirty="0" err="1" smtClean="0">
                <a:solidFill>
                  <a:schemeClr val="accent2"/>
                </a:solidFill>
              </a:rPr>
              <a:t>through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country and EU desk </a:t>
            </a:r>
            <a:r>
              <a:rPr lang="fr-FR" sz="2400" dirty="0" err="1" smtClean="0">
                <a:solidFill>
                  <a:schemeClr val="accent2"/>
                </a:solidFill>
              </a:rPr>
              <a:t>studies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But </a:t>
            </a:r>
            <a:r>
              <a:rPr lang="fr-FR" sz="2400" dirty="0" err="1" smtClean="0">
                <a:solidFill>
                  <a:schemeClr val="accent2"/>
                </a:solidFill>
              </a:rPr>
              <a:t>what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are </a:t>
            </a:r>
            <a:r>
              <a:rPr lang="fr-FR" sz="2400" dirty="0" smtClean="0">
                <a:solidFill>
                  <a:schemeClr val="accent2"/>
                </a:solidFill>
              </a:rPr>
              <a:t>local perceptions of </a:t>
            </a:r>
            <a:r>
              <a:rPr lang="fr-FR" sz="2400" dirty="0" err="1" smtClean="0">
                <a:solidFill>
                  <a:schemeClr val="accent2"/>
                </a:solidFill>
              </a:rPr>
              <a:t>which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needs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prioritised</a:t>
            </a:r>
            <a:r>
              <a:rPr lang="fr-FR" sz="2400" dirty="0" smtClean="0">
                <a:solidFill>
                  <a:schemeClr val="accent2"/>
                </a:solidFill>
              </a:rPr>
              <a:t> for conservation?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Can </a:t>
            </a:r>
            <a:r>
              <a:rPr lang="fr-FR" sz="2400" dirty="0" err="1" smtClean="0">
                <a:solidFill>
                  <a:schemeClr val="accent2"/>
                </a:solidFill>
              </a:rPr>
              <a:t>this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identified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monitored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through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existing</a:t>
            </a:r>
            <a:r>
              <a:rPr lang="fr-FR" sz="2400" dirty="0" smtClean="0">
                <a:solidFill>
                  <a:schemeClr val="accent2"/>
                </a:solidFill>
              </a:rPr>
              <a:t>  data sets - how </a:t>
            </a:r>
            <a:r>
              <a:rPr lang="fr-FR" sz="2400" dirty="0" err="1" smtClean="0">
                <a:solidFill>
                  <a:schemeClr val="accent2"/>
                </a:solidFill>
              </a:rPr>
              <a:t>much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there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where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it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what</a:t>
            </a:r>
            <a:r>
              <a:rPr lang="fr-FR" sz="2400" dirty="0" smtClean="0">
                <a:solidFill>
                  <a:schemeClr val="accent2"/>
                </a:solidFill>
              </a:rPr>
              <a:t> condition?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How do national </a:t>
            </a:r>
            <a:r>
              <a:rPr lang="fr-FR" sz="2400" dirty="0" err="1" smtClean="0">
                <a:solidFill>
                  <a:schemeClr val="accent2"/>
                </a:solidFill>
              </a:rPr>
              <a:t>attempts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at</a:t>
            </a:r>
            <a:r>
              <a:rPr lang="fr-FR" sz="2400" dirty="0" smtClean="0">
                <a:solidFill>
                  <a:schemeClr val="accent2"/>
                </a:solidFill>
              </a:rPr>
              <a:t> HNV 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maps</a:t>
            </a:r>
            <a:r>
              <a:rPr lang="fr-FR" sz="2400" dirty="0" smtClean="0">
                <a:solidFill>
                  <a:schemeClr val="accent2"/>
                </a:solidFill>
              </a:rPr>
              <a:t> look </a:t>
            </a:r>
            <a:r>
              <a:rPr lang="fr-FR" sz="2400" dirty="0" err="1" smtClean="0">
                <a:solidFill>
                  <a:schemeClr val="accent2"/>
                </a:solidFill>
              </a:rPr>
              <a:t>when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checked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at</a:t>
            </a:r>
            <a:r>
              <a:rPr lang="fr-FR" sz="2400" dirty="0" smtClean="0">
                <a:solidFill>
                  <a:schemeClr val="accent2"/>
                </a:solidFill>
              </a:rPr>
              <a:t> local </a:t>
            </a:r>
            <a:r>
              <a:rPr lang="fr-FR" sz="2400" dirty="0" err="1" smtClean="0">
                <a:solidFill>
                  <a:schemeClr val="accent2"/>
                </a:solidFill>
              </a:rPr>
              <a:t>level</a:t>
            </a:r>
            <a:r>
              <a:rPr lang="fr-FR" sz="2400" dirty="0" smtClean="0">
                <a:solidFill>
                  <a:schemeClr val="accent2"/>
                </a:solidFill>
              </a:rPr>
              <a:t>?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Project </a:t>
            </a:r>
            <a:r>
              <a:rPr lang="fr-FR" sz="2800" b="1" dirty="0" err="1" smtClean="0"/>
              <a:t>aims</a:t>
            </a:r>
            <a:r>
              <a:rPr lang="fr-FR" sz="2800" b="1" dirty="0" smtClean="0"/>
              <a:t> </a:t>
            </a:r>
            <a:r>
              <a:rPr lang="fr-FR" sz="2800" b="1" dirty="0" smtClean="0"/>
              <a:t>– </a:t>
            </a:r>
            <a:r>
              <a:rPr lang="fr-FR" sz="2800" b="1" dirty="0" err="1" smtClean="0"/>
              <a:t>identifying</a:t>
            </a:r>
            <a:r>
              <a:rPr lang="fr-FR" sz="2800" b="1" dirty="0" smtClean="0"/>
              <a:t> and monitoring HNV </a:t>
            </a:r>
            <a:r>
              <a:rPr lang="fr-FR" sz="2800" b="1" dirty="0" err="1" smtClean="0"/>
              <a:t>farmland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047"/>
            <a:ext cx="8136903" cy="518532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Are </a:t>
            </a:r>
            <a:r>
              <a:rPr lang="fr-FR" sz="2400" dirty="0" err="1" smtClean="0">
                <a:solidFill>
                  <a:schemeClr val="accent2"/>
                </a:solidFill>
              </a:rPr>
              <a:t>there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any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characteristic</a:t>
            </a:r>
            <a:r>
              <a:rPr lang="fr-FR" sz="2400" dirty="0" smtClean="0">
                <a:solidFill>
                  <a:schemeClr val="accent2"/>
                </a:solidFill>
              </a:rPr>
              <a:t> patterns, </a:t>
            </a:r>
            <a:r>
              <a:rPr lang="fr-FR" sz="2400" dirty="0" err="1" smtClean="0">
                <a:solidFill>
                  <a:schemeClr val="accent2"/>
                </a:solidFill>
              </a:rPr>
              <a:t>e.g</a:t>
            </a:r>
            <a:r>
              <a:rPr lang="fr-FR" sz="2400" dirty="0" smtClean="0">
                <a:solidFill>
                  <a:schemeClr val="accent2"/>
                </a:solidFill>
              </a:rPr>
              <a:t>. </a:t>
            </a:r>
            <a:r>
              <a:rPr lang="fr-FR" sz="2400" dirty="0" err="1" smtClean="0">
                <a:solidFill>
                  <a:schemeClr val="accent2"/>
                </a:solidFill>
              </a:rPr>
              <a:t>can</a:t>
            </a:r>
            <a:r>
              <a:rPr lang="fr-FR" sz="2400" dirty="0" smtClean="0">
                <a:solidFill>
                  <a:schemeClr val="accent2"/>
                </a:solidFill>
              </a:rPr>
              <a:t> HNV </a:t>
            </a:r>
            <a:r>
              <a:rPr lang="fr-FR" sz="2400" dirty="0" err="1" smtClean="0">
                <a:solidFill>
                  <a:schemeClr val="accent2"/>
                </a:solidFill>
              </a:rPr>
              <a:t>farm</a:t>
            </a:r>
            <a:r>
              <a:rPr lang="fr-FR" sz="2400" dirty="0" smtClean="0">
                <a:solidFill>
                  <a:schemeClr val="accent2"/>
                </a:solidFill>
              </a:rPr>
              <a:t> « types »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defined</a:t>
            </a:r>
            <a:r>
              <a:rPr lang="fr-FR" sz="2400" dirty="0" smtClean="0">
                <a:solidFill>
                  <a:schemeClr val="accent2"/>
                </a:solidFill>
              </a:rPr>
              <a:t> and </a:t>
            </a:r>
            <a:r>
              <a:rPr lang="fr-FR" sz="2400" dirty="0" err="1" smtClean="0">
                <a:solidFill>
                  <a:schemeClr val="accent2"/>
                </a:solidFill>
              </a:rPr>
              <a:t>monitored</a:t>
            </a:r>
            <a:r>
              <a:rPr lang="fr-FR" sz="2400" dirty="0" smtClean="0">
                <a:solidFill>
                  <a:schemeClr val="accent2"/>
                </a:solidFill>
              </a:rPr>
              <a:t>? 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What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is</a:t>
            </a:r>
            <a:r>
              <a:rPr lang="fr-FR" sz="2400" dirty="0" smtClean="0">
                <a:solidFill>
                  <a:schemeClr val="accent2"/>
                </a:solidFill>
              </a:rPr>
              <a:t> happening to </a:t>
            </a:r>
            <a:r>
              <a:rPr lang="fr-FR" sz="2400" dirty="0" err="1" smtClean="0">
                <a:solidFill>
                  <a:schemeClr val="accent2"/>
                </a:solidFill>
              </a:rPr>
              <a:t>these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farms</a:t>
            </a:r>
            <a:r>
              <a:rPr lang="fr-FR" sz="2400" dirty="0" smtClean="0">
                <a:solidFill>
                  <a:schemeClr val="accent2"/>
                </a:solidFill>
              </a:rPr>
              <a:t>/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? 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What</a:t>
            </a:r>
            <a:r>
              <a:rPr lang="fr-FR" sz="2400" dirty="0" smtClean="0">
                <a:solidFill>
                  <a:schemeClr val="accent2"/>
                </a:solidFill>
              </a:rPr>
              <a:t> the </a:t>
            </a:r>
            <a:r>
              <a:rPr lang="fr-FR" sz="2400" dirty="0" smtClean="0">
                <a:solidFill>
                  <a:schemeClr val="accent2"/>
                </a:solidFill>
              </a:rPr>
              <a:t>challenges for the maintenance of HNV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?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How </a:t>
            </a:r>
            <a:r>
              <a:rPr lang="fr-FR" sz="2400" dirty="0" err="1" smtClean="0">
                <a:solidFill>
                  <a:schemeClr val="accent2"/>
                </a:solidFill>
              </a:rPr>
              <a:t>well</a:t>
            </a:r>
            <a:r>
              <a:rPr lang="fr-FR" sz="2400" dirty="0" smtClean="0">
                <a:solidFill>
                  <a:schemeClr val="accent2"/>
                </a:solidFill>
              </a:rPr>
              <a:t> do </a:t>
            </a:r>
            <a:r>
              <a:rPr lang="fr-FR" sz="2400" dirty="0" err="1" smtClean="0">
                <a:solidFill>
                  <a:schemeClr val="accent2"/>
                </a:solidFill>
              </a:rPr>
              <a:t>current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policies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respond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these</a:t>
            </a:r>
            <a:r>
              <a:rPr lang="fr-FR" sz="2400" dirty="0" smtClean="0">
                <a:solidFill>
                  <a:schemeClr val="accent2"/>
                </a:solidFill>
              </a:rPr>
              <a:t> trends and challenges?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847013" cy="1368425"/>
          </a:xfrm>
        </p:spPr>
        <p:txBody>
          <a:bodyPr/>
          <a:lstStyle/>
          <a:p>
            <a:pPr algn="l"/>
            <a:r>
              <a:rPr lang="fr-FR" sz="2800" b="1" dirty="0" smtClean="0"/>
              <a:t>Project </a:t>
            </a:r>
            <a:r>
              <a:rPr lang="fr-FR" sz="2800" b="1" dirty="0" err="1" smtClean="0"/>
              <a:t>aims</a:t>
            </a:r>
            <a:r>
              <a:rPr lang="fr-FR" sz="2800" b="1" dirty="0" smtClean="0"/>
              <a:t> </a:t>
            </a:r>
            <a:r>
              <a:rPr lang="fr-FR" sz="2800" b="1" dirty="0" smtClean="0"/>
              <a:t>–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types of </a:t>
            </a:r>
            <a:r>
              <a:rPr lang="fr-FR" sz="2800" b="1" dirty="0" err="1" smtClean="0"/>
              <a:t>farming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maintain</a:t>
            </a:r>
            <a:r>
              <a:rPr lang="fr-FR" sz="2800" b="1" dirty="0" smtClean="0"/>
              <a:t> HNV </a:t>
            </a:r>
            <a:r>
              <a:rPr lang="fr-FR" sz="2800" b="1" dirty="0" err="1" smtClean="0"/>
              <a:t>farmland</a:t>
            </a:r>
            <a:r>
              <a:rPr lang="fr-FR" sz="2800" b="1" dirty="0" smtClean="0"/>
              <a:t>?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847013" cy="1368425"/>
          </a:xfrm>
        </p:spPr>
        <p:txBody>
          <a:bodyPr/>
          <a:lstStyle/>
          <a:p>
            <a:pPr algn="l"/>
            <a:r>
              <a:rPr lang="fr-FR" sz="3200" b="1" dirty="0" smtClean="0"/>
              <a:t>Focus </a:t>
            </a:r>
            <a:r>
              <a:rPr lang="fr-FR" sz="3200" b="1" dirty="0" err="1" smtClean="0"/>
              <a:t>varied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from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project</a:t>
            </a:r>
            <a:r>
              <a:rPr lang="fr-FR" sz="3200" b="1" dirty="0" smtClean="0"/>
              <a:t> to </a:t>
            </a:r>
            <a:r>
              <a:rPr lang="fr-FR" sz="3200" b="1" dirty="0" err="1" smtClean="0"/>
              <a:t>project</a:t>
            </a:r>
            <a:endParaRPr lang="fr-FR" sz="32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08911" cy="54006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2"/>
                </a:solidFill>
              </a:rPr>
              <a:t>Devon 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accent2"/>
                </a:solidFill>
              </a:rPr>
              <a:t>Ground</a:t>
            </a:r>
            <a:r>
              <a:rPr lang="fr-FR" sz="2400" dirty="0" smtClean="0">
                <a:solidFill>
                  <a:schemeClr val="accent2"/>
                </a:solidFill>
              </a:rPr>
              <a:t>-</a:t>
            </a:r>
            <a:r>
              <a:rPr lang="fr-FR" sz="2400" dirty="0" err="1" smtClean="0">
                <a:solidFill>
                  <a:schemeClr val="accent2"/>
                </a:solidFill>
              </a:rPr>
              <a:t>truthing</a:t>
            </a:r>
            <a:r>
              <a:rPr lang="fr-FR" sz="2400" dirty="0" smtClean="0">
                <a:solidFill>
                  <a:schemeClr val="accent2"/>
                </a:solidFill>
              </a:rPr>
              <a:t> national HNV </a:t>
            </a:r>
            <a:r>
              <a:rPr lang="fr-FR" sz="2400" dirty="0" err="1" smtClean="0">
                <a:solidFill>
                  <a:schemeClr val="accent2"/>
                </a:solidFill>
              </a:rPr>
              <a:t>maps</a:t>
            </a:r>
            <a:r>
              <a:rPr lang="fr-FR" sz="2400" dirty="0" smtClean="0">
                <a:solidFill>
                  <a:schemeClr val="accent2"/>
                </a:solidFill>
              </a:rPr>
              <a:t>, </a:t>
            </a:r>
            <a:r>
              <a:rPr lang="fr-FR" sz="2400" dirty="0" err="1" smtClean="0">
                <a:solidFill>
                  <a:schemeClr val="accent2"/>
                </a:solidFill>
              </a:rPr>
              <a:t>analysing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types and trends, </a:t>
            </a:r>
            <a:r>
              <a:rPr lang="fr-FR" sz="2400" dirty="0" err="1" smtClean="0">
                <a:solidFill>
                  <a:schemeClr val="accent2"/>
                </a:solidFill>
              </a:rPr>
              <a:t>policy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response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2"/>
                </a:solidFill>
              </a:rPr>
              <a:t>Carmarthenshire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2"/>
                </a:solidFill>
              </a:rPr>
              <a:t>Identification of semi-</a:t>
            </a:r>
            <a:r>
              <a:rPr lang="fr-FR" sz="2400" dirty="0" err="1" smtClean="0">
                <a:solidFill>
                  <a:schemeClr val="accent2"/>
                </a:solidFill>
              </a:rPr>
              <a:t>natural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farmland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using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existing</a:t>
            </a:r>
            <a:r>
              <a:rPr lang="fr-FR" sz="2400" dirty="0" smtClean="0">
                <a:solidFill>
                  <a:schemeClr val="accent2"/>
                </a:solidFill>
              </a:rPr>
              <a:t> data and </a:t>
            </a:r>
            <a:r>
              <a:rPr lang="fr-FR" sz="2400" dirty="0" err="1" smtClean="0">
                <a:solidFill>
                  <a:schemeClr val="accent2"/>
                </a:solidFill>
              </a:rPr>
              <a:t>remote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sensing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2"/>
                </a:solidFill>
              </a:rPr>
              <a:t>Wye Valley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accent2"/>
                </a:solidFill>
              </a:rPr>
              <a:t>Tackling</a:t>
            </a:r>
            <a:r>
              <a:rPr lang="fr-FR" sz="2400" dirty="0" smtClean="0">
                <a:solidFill>
                  <a:schemeClr val="accent2"/>
                </a:solidFill>
              </a:rPr>
              <a:t> the challenge of semi-</a:t>
            </a:r>
            <a:r>
              <a:rPr lang="fr-FR" sz="2400" dirty="0" err="1" smtClean="0">
                <a:solidFill>
                  <a:schemeClr val="accent2"/>
                </a:solidFill>
              </a:rPr>
              <a:t>natural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grasslands</a:t>
            </a:r>
            <a:r>
              <a:rPr lang="fr-FR" sz="2400" dirty="0" smtClean="0">
                <a:solidFill>
                  <a:schemeClr val="accent2"/>
                </a:solidFill>
              </a:rPr>
              <a:t> on </a:t>
            </a:r>
            <a:r>
              <a:rPr lang="fr-FR" sz="2400" dirty="0" err="1" smtClean="0">
                <a:solidFill>
                  <a:schemeClr val="accent2"/>
                </a:solidFill>
              </a:rPr>
              <a:t>small</a:t>
            </a:r>
            <a:r>
              <a:rPr lang="fr-FR" sz="2400" dirty="0" smtClean="0">
                <a:solidFill>
                  <a:schemeClr val="accent2"/>
                </a:solidFill>
              </a:rPr>
              <a:t>, non-</a:t>
            </a:r>
            <a:r>
              <a:rPr lang="fr-FR" sz="2400" dirty="0" err="1" smtClean="0">
                <a:solidFill>
                  <a:schemeClr val="accent2"/>
                </a:solidFill>
              </a:rPr>
              <a:t>farming</a:t>
            </a:r>
            <a:r>
              <a:rPr lang="fr-FR" sz="2400" dirty="0" smtClean="0">
                <a:solidFill>
                  <a:schemeClr val="accent2"/>
                </a:solidFill>
              </a:rPr>
              <a:t> holdings – local </a:t>
            </a:r>
            <a:r>
              <a:rPr lang="fr-FR" sz="2400" dirty="0" err="1" smtClean="0">
                <a:solidFill>
                  <a:schemeClr val="accent2"/>
                </a:solidFill>
              </a:rPr>
              <a:t>project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approach</a:t>
            </a:r>
            <a:r>
              <a:rPr lang="fr-FR" sz="2400" dirty="0" smtClean="0">
                <a:solidFill>
                  <a:schemeClr val="accent2"/>
                </a:solidFill>
              </a:rPr>
              <a:t> and RDP </a:t>
            </a:r>
            <a:r>
              <a:rPr lang="fr-FR" sz="2400" dirty="0" err="1" smtClean="0">
                <a:solidFill>
                  <a:schemeClr val="accent2"/>
                </a:solidFill>
              </a:rPr>
              <a:t>funding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180513" cy="4392612"/>
          </a:xfrm>
          <a:solidFill>
            <a:srgbClr val="99CC00"/>
          </a:solidFill>
        </p:spPr>
        <p:txBody>
          <a:bodyPr/>
          <a:lstStyle/>
          <a:p>
            <a:pPr>
              <a:lnSpc>
                <a:spcPct val="125000"/>
              </a:lnSpc>
            </a:pP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HNV </a:t>
            </a: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farming</a:t>
            </a: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 in Devon</a:t>
            </a:r>
            <a:b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project</a:t>
            </a:r>
            <a:r>
              <a:rPr lang="es-ES" sz="32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s-ES" sz="3200" b="1" dirty="0" err="1" smtClean="0">
                <a:solidFill>
                  <a:schemeClr val="accent2"/>
                </a:solidFill>
                <a:latin typeface="Verdana" pitchFamily="34" charset="0"/>
              </a:rPr>
              <a:t>findings</a:t>
            </a:r>
            <a:r>
              <a:rPr lang="es-ES" sz="32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S" sz="3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s-ES" sz="32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s-ES" sz="2100" dirty="0">
                <a:solidFill>
                  <a:schemeClr val="bg1"/>
                </a:solidFill>
              </a:rPr>
              <a:t/>
            </a:r>
            <a:br>
              <a:rPr lang="es-ES" sz="2100" dirty="0">
                <a:solidFill>
                  <a:schemeClr val="bg1"/>
                </a:solidFill>
              </a:rPr>
            </a:br>
            <a:endParaRPr lang="es-ES" sz="21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80259" name="Picture 3" descr="logo_efn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661025"/>
            <a:ext cx="3960813" cy="1171575"/>
          </a:xfrm>
          <a:prstGeom prst="rect">
            <a:avLst/>
          </a:prstGeom>
          <a:noFill/>
        </p:spPr>
      </p:pic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3386138" y="4746630"/>
            <a:ext cx="277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5000"/>
              </a:spcBef>
            </a:pPr>
            <a:r>
              <a:rPr lang="es-ES" sz="1600" dirty="0" smtClean="0">
                <a:solidFill>
                  <a:schemeClr val="accent2"/>
                </a:solidFill>
                <a:latin typeface="Verdana" pitchFamily="34" charset="0"/>
              </a:rPr>
              <a:t>June 2012</a:t>
            </a:r>
            <a:endParaRPr lang="es-ES" sz="16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2843213" y="3933825"/>
            <a:ext cx="38877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800">
                <a:solidFill>
                  <a:schemeClr val="accent2"/>
                </a:solidFill>
                <a:latin typeface="Verdana" pitchFamily="34" charset="0"/>
              </a:rPr>
              <a:t>Guy Beaufoy</a:t>
            </a:r>
          </a:p>
          <a:p>
            <a:pPr algn="ctr" eaLnBrk="1" hangingPunct="1"/>
            <a:r>
              <a:rPr lang="es-ES" sz="1600">
                <a:solidFill>
                  <a:schemeClr val="accent2"/>
                </a:solidFill>
                <a:latin typeface="Verdana" pitchFamily="34" charset="0"/>
                <a:hlinkClick r:id="rId4"/>
              </a:rPr>
              <a:t>www.efncp.org</a:t>
            </a:r>
            <a:endParaRPr lang="es-ES" sz="16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4802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80513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02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5661025"/>
            <a:ext cx="5580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s-ES" dirty="0" err="1" smtClean="0"/>
              <a:t>Four</a:t>
            </a:r>
            <a:r>
              <a:rPr lang="es-ES" dirty="0" smtClean="0"/>
              <a:t> </a:t>
            </a:r>
            <a:r>
              <a:rPr lang="es-ES" dirty="0" smtClean="0"/>
              <a:t>Devon case </a:t>
            </a:r>
            <a:r>
              <a:rPr lang="es-ES" dirty="0" err="1" smtClean="0"/>
              <a:t>studies</a:t>
            </a:r>
            <a:endParaRPr lang="en-GB" dirty="0"/>
          </a:p>
        </p:txBody>
      </p:sp>
      <p:grpSp>
        <p:nvGrpSpPr>
          <p:cNvPr id="3" name="Content Placeholder 3"/>
          <p:cNvGrpSpPr>
            <a:grpSpLocks noGrp="1"/>
          </p:cNvGrpSpPr>
          <p:nvPr>
            <p:ph idx="1"/>
          </p:nvPr>
        </p:nvGrpSpPr>
        <p:grpSpPr>
          <a:xfrm>
            <a:off x="395537" y="1268760"/>
            <a:ext cx="8136903" cy="5184576"/>
            <a:chOff x="1286546" y="2708920"/>
            <a:chExt cx="4221558" cy="2952328"/>
          </a:xfrm>
        </p:grpSpPr>
        <p:sp>
          <p:nvSpPr>
            <p:cNvPr id="5" name="Rectangle 4"/>
            <p:cNvSpPr/>
            <p:nvPr/>
          </p:nvSpPr>
          <p:spPr>
            <a:xfrm>
              <a:off x="1475656" y="2708920"/>
              <a:ext cx="4032448" cy="29523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42" t="58936"/>
            <a:stretch/>
          </p:blipFill>
          <p:spPr>
            <a:xfrm>
              <a:off x="1619672" y="2800350"/>
              <a:ext cx="3754815" cy="281618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701727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9" name="Oval 8"/>
            <p:cNvSpPr/>
            <p:nvPr/>
          </p:nvSpPr>
          <p:spPr>
            <a:xfrm>
              <a:off x="2554089" y="50131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0" name="Oval 9"/>
            <p:cNvSpPr/>
            <p:nvPr/>
          </p:nvSpPr>
          <p:spPr>
            <a:xfrm>
              <a:off x="2492152" y="477004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935758" y="482015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y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6546" y="4712852"/>
              <a:ext cx="1130005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800" dirty="0" smtClean="0">
                  <a:latin typeface="+mj-lt"/>
                </a:rPr>
                <a:t>Culm grasslands</a:t>
              </a:r>
              <a:endParaRPr lang="cy-GB" sz="18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2979" y="5368925"/>
              <a:ext cx="1154062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y-GB" sz="1800" dirty="0" smtClean="0">
                  <a:latin typeface="+mj-lt"/>
                </a:rPr>
                <a:t>South Devon AONB</a:t>
              </a:r>
              <a:endParaRPr lang="cy-GB" sz="18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17133" y="4753857"/>
              <a:ext cx="1456998" cy="21031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err="1" smtClean="0">
                  <a:latin typeface="+mj-lt"/>
                </a:rPr>
                <a:t>Blackdown</a:t>
              </a:r>
              <a:r>
                <a:rPr lang="es-ES" sz="1800" dirty="0" smtClean="0">
                  <a:latin typeface="+mj-lt"/>
                </a:rPr>
                <a:t> Hills AONB</a:t>
              </a:r>
              <a:endParaRPr lang="cy-GB" sz="1800" dirty="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15616" y="5435932"/>
            <a:ext cx="1648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800" dirty="0" smtClean="0">
                <a:latin typeface="+mj-lt"/>
              </a:rPr>
              <a:t>Dartmoor</a:t>
            </a:r>
            <a:endParaRPr lang="cy-GB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47013" cy="1368425"/>
          </a:xfrm>
        </p:spPr>
        <p:txBody>
          <a:bodyPr/>
          <a:lstStyle/>
          <a:p>
            <a:pPr algn="l"/>
            <a:r>
              <a:rPr lang="fr-FR" sz="2800" b="1" dirty="0" err="1" smtClean="0"/>
              <a:t>Partners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funding</a:t>
            </a:r>
            <a:endParaRPr lang="fr-FR" sz="2800" b="1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632847" cy="4104456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EFNCP + DG </a:t>
            </a:r>
            <a:r>
              <a:rPr lang="fr-FR" sz="2400" dirty="0" err="1" smtClean="0">
                <a:solidFill>
                  <a:schemeClr val="accent2"/>
                </a:solidFill>
              </a:rPr>
              <a:t>Env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funding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Devon </a:t>
            </a:r>
            <a:r>
              <a:rPr lang="fr-FR" sz="2400" dirty="0" err="1" smtClean="0">
                <a:solidFill>
                  <a:schemeClr val="accent2"/>
                </a:solidFill>
              </a:rPr>
              <a:t>County</a:t>
            </a:r>
            <a:r>
              <a:rPr lang="fr-FR" sz="2400" dirty="0" smtClean="0">
                <a:solidFill>
                  <a:schemeClr val="accent2"/>
                </a:solidFill>
              </a:rPr>
              <a:t> Council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Natural </a:t>
            </a:r>
            <a:r>
              <a:rPr lang="fr-FR" sz="2400" dirty="0" err="1" smtClean="0">
                <a:solidFill>
                  <a:schemeClr val="accent2"/>
                </a:solidFill>
              </a:rPr>
              <a:t>England</a:t>
            </a:r>
            <a:endParaRPr lang="fr-FR" sz="2400" dirty="0" smtClean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Devon </a:t>
            </a:r>
            <a:r>
              <a:rPr lang="fr-FR" sz="2400" dirty="0" err="1" smtClean="0">
                <a:solidFill>
                  <a:schemeClr val="accent2"/>
                </a:solidFill>
              </a:rPr>
              <a:t>Wildlife</a:t>
            </a:r>
            <a:r>
              <a:rPr lang="fr-FR" sz="2400" dirty="0" smtClean="0">
                <a:solidFill>
                  <a:schemeClr val="accent2"/>
                </a:solidFill>
              </a:rPr>
              <a:t> Trust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err="1" smtClean="0">
                <a:solidFill>
                  <a:schemeClr val="accent2"/>
                </a:solidFill>
              </a:rPr>
              <a:t>Blackdown</a:t>
            </a:r>
            <a:r>
              <a:rPr lang="fr-FR" sz="2400" dirty="0" smtClean="0">
                <a:solidFill>
                  <a:schemeClr val="accent2"/>
                </a:solidFill>
              </a:rPr>
              <a:t> Hills AONB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South Devon AONB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accent2"/>
                </a:solidFill>
              </a:rPr>
              <a:t>Dartmoor National Park</a:t>
            </a:r>
            <a:endParaRPr lang="fr-FR" sz="2400" dirty="0">
              <a:solidFill>
                <a:schemeClr val="accent2"/>
              </a:solidFill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q"/>
            </a:pPr>
            <a:endParaRPr lang="fr-FR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On-screen Show (4:3)</PresentationFormat>
  <Paragraphs>227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Diseño predeterminado</vt:lpstr>
      <vt:lpstr>HNV farming case studies: Devon, Carmarthenshire, Wye Valley   </vt:lpstr>
      <vt:lpstr>For separate case-study reports: http://www.efncp.org/projects/united-kingdom/ </vt:lpstr>
      <vt:lpstr>The three projects – similar challenges</vt:lpstr>
      <vt:lpstr>Project aims – identifying and monitoring HNV farmland</vt:lpstr>
      <vt:lpstr>Project aims – what types of farming maintain HNV farmland? </vt:lpstr>
      <vt:lpstr>Focus varied from project to project</vt:lpstr>
      <vt:lpstr>HNV farming in Devon project findings   </vt:lpstr>
      <vt:lpstr>Four Devon case studies</vt:lpstr>
      <vt:lpstr>Partners and funding</vt:lpstr>
      <vt:lpstr>Steering group and additional input</vt:lpstr>
      <vt:lpstr>What sort of HNV farmland did we find?</vt:lpstr>
      <vt:lpstr>Semi-natural moorland, including common grazings, much of which is SSSI and SAC</vt:lpstr>
      <vt:lpstr>Slide 13</vt:lpstr>
      <vt:lpstr>South Devon spring cereals/winter stubbles with pastures, scrub and big hedges.</vt:lpstr>
      <vt:lpstr>Can HNV farmland be identified from existing NATIONAL data sets?</vt:lpstr>
      <vt:lpstr>Can HNV farmland be identified from existing LOCAL data sets?</vt:lpstr>
      <vt:lpstr>Slide 17</vt:lpstr>
      <vt:lpstr>Slide 18</vt:lpstr>
      <vt:lpstr>Extent of HNV farmland in each area according to project maps, and the % cover by designations</vt:lpstr>
      <vt:lpstr>So beyond designated sites, there is a larger area of similar, broadly semi-natural farmland of high nature value. Policy should recognise this.</vt:lpstr>
      <vt:lpstr>Natural England draft map of HNV farmland –priority semi-natural habitats + suites of farmland species.</vt:lpstr>
      <vt:lpstr>Part of Culm grassland area  NE HNV map in red, project map in green/brown</vt:lpstr>
      <vt:lpstr>What sort of farms and farm types are found on the land we mapped as HNV?</vt:lpstr>
      <vt:lpstr>But some things are apparent</vt:lpstr>
      <vt:lpstr>HNVF as % of Holding Size for Different Types of Farm with HNVF in the Blackdown Hills AONB (sample parishes)</vt:lpstr>
      <vt:lpstr>Farm income south-west England. If we are thinking strategically, where is HNV farmland on this graph? </vt:lpstr>
      <vt:lpstr>What is happening? Land owning patterns</vt:lpstr>
      <vt:lpstr>What is happening? – use of HNV land</vt:lpstr>
      <vt:lpstr>What are the needs and how is policy responding?</vt:lpstr>
      <vt:lpstr>HNVF in agri-environment schemes – less than farmland as a whole?</vt:lpstr>
      <vt:lpstr>County Wildlife Site in South Devon, out of farming since 1990s, gradual scrubbing up. Not addressed by current policies..</vt:lpstr>
      <vt:lpstr>CAP Pillar 1 – recommendations</vt:lpstr>
      <vt:lpstr>RDP –recommendations</vt:lpstr>
      <vt:lpstr>RDPE – measures</vt:lpstr>
    </vt:vector>
  </TitlesOfParts>
  <Company>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PortreeTemp</dc:creator>
  <cp:lastModifiedBy>GB</cp:lastModifiedBy>
  <cp:revision>1079</cp:revision>
  <cp:lastPrinted>2008-03-03T16:03:56Z</cp:lastPrinted>
  <dcterms:created xsi:type="dcterms:W3CDTF">2008-01-25T14:23:41Z</dcterms:created>
  <dcterms:modified xsi:type="dcterms:W3CDTF">2012-06-15T13:48:50Z</dcterms:modified>
</cp:coreProperties>
</file>